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Roboto"/>
      <p:regular r:id="rId55"/>
      <p:bold r:id="rId56"/>
      <p:italic r:id="rId57"/>
      <p:boldItalic r:id="rId58"/>
    </p:embeddedFont>
    <p:embeddedFont>
      <p:font typeface="Amatic SC"/>
      <p:regular r:id="rId59"/>
      <p:bold r:id="rId60"/>
    </p:embeddedFont>
    <p:embeddedFont>
      <p:font typeface="Source Code Pro"/>
      <p:regular r:id="rId61"/>
      <p:bold r:id="rId62"/>
      <p:italic r:id="rId63"/>
      <p:boldItalic r:id="rId64"/>
    </p:embeddedFont>
    <p:embeddedFont>
      <p:font typeface="Assistant Light"/>
      <p:regular r:id="rId65"/>
      <p:bold r:id="rId66"/>
    </p:embeddedFont>
    <p:embeddedFont>
      <p:font typeface="Fira Sans Extra Condensed Medium"/>
      <p:regular r:id="rId67"/>
      <p:bold r:id="rId68"/>
      <p:italic r:id="rId69"/>
      <p:boldItalic r:id="rId70"/>
    </p:embeddedFont>
    <p:embeddedFont>
      <p:font typeface="Assistant"/>
      <p:regular r:id="rId71"/>
      <p:bold r:id="rId72"/>
    </p:embeddedFont>
    <p:embeddedFont>
      <p:font typeface="Pontano Sans"/>
      <p:regular r:id="rId73"/>
    </p:embeddedFont>
    <p:embeddedFont>
      <p:font typeface="Nunito Sans ExtraBold"/>
      <p:bold r:id="rId74"/>
      <p:boldItalic r:id="rId75"/>
    </p:embeddedFont>
    <p:embeddedFont>
      <p:font typeface="Nunito Sans"/>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ontanoSans-regular.fntdata"/><Relationship Id="rId72" Type="http://schemas.openxmlformats.org/officeDocument/2006/relationships/font" Target="fonts/Assistant-bold.fntdata"/><Relationship Id="rId31" Type="http://schemas.openxmlformats.org/officeDocument/2006/relationships/slide" Target="slides/slide25.xml"/><Relationship Id="rId75" Type="http://schemas.openxmlformats.org/officeDocument/2006/relationships/font" Target="fonts/NunitoSansExtraBold-boldItalic.fntdata"/><Relationship Id="rId30" Type="http://schemas.openxmlformats.org/officeDocument/2006/relationships/slide" Target="slides/slide24.xml"/><Relationship Id="rId74" Type="http://schemas.openxmlformats.org/officeDocument/2006/relationships/font" Target="fonts/NunitoSansExtraBold-bold.fntdata"/><Relationship Id="rId33" Type="http://schemas.openxmlformats.org/officeDocument/2006/relationships/slide" Target="slides/slide27.xml"/><Relationship Id="rId77" Type="http://schemas.openxmlformats.org/officeDocument/2006/relationships/font" Target="fonts/NunitoSans-bold.fntdata"/><Relationship Id="rId32" Type="http://schemas.openxmlformats.org/officeDocument/2006/relationships/slide" Target="slides/slide26.xml"/><Relationship Id="rId76" Type="http://schemas.openxmlformats.org/officeDocument/2006/relationships/font" Target="fonts/NunitoSans-regular.fntdata"/><Relationship Id="rId35" Type="http://schemas.openxmlformats.org/officeDocument/2006/relationships/slide" Target="slides/slide29.xml"/><Relationship Id="rId79" Type="http://schemas.openxmlformats.org/officeDocument/2006/relationships/font" Target="fonts/NunitoSans-boldItalic.fntdata"/><Relationship Id="rId34" Type="http://schemas.openxmlformats.org/officeDocument/2006/relationships/slide" Target="slides/slide28.xml"/><Relationship Id="rId78" Type="http://schemas.openxmlformats.org/officeDocument/2006/relationships/font" Target="fonts/NunitoSans-italic.fntdata"/><Relationship Id="rId71" Type="http://schemas.openxmlformats.org/officeDocument/2006/relationships/font" Target="fonts/Assistant-regular.fntdata"/><Relationship Id="rId70" Type="http://schemas.openxmlformats.org/officeDocument/2006/relationships/font" Target="fonts/FiraSansExtraCondensedMedium-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SourceCodePro-bold.fntdata"/><Relationship Id="rId61" Type="http://schemas.openxmlformats.org/officeDocument/2006/relationships/font" Target="fonts/SourceCodePro-regular.fntdata"/><Relationship Id="rId20" Type="http://schemas.openxmlformats.org/officeDocument/2006/relationships/slide" Target="slides/slide14.xml"/><Relationship Id="rId64" Type="http://schemas.openxmlformats.org/officeDocument/2006/relationships/font" Target="fonts/SourceCodePro-boldItalic.fntdata"/><Relationship Id="rId63" Type="http://schemas.openxmlformats.org/officeDocument/2006/relationships/font" Target="fonts/SourceCodePro-italic.fntdata"/><Relationship Id="rId22" Type="http://schemas.openxmlformats.org/officeDocument/2006/relationships/slide" Target="slides/slide16.xml"/><Relationship Id="rId66" Type="http://schemas.openxmlformats.org/officeDocument/2006/relationships/font" Target="fonts/AssistantLight-bold.fntdata"/><Relationship Id="rId21" Type="http://schemas.openxmlformats.org/officeDocument/2006/relationships/slide" Target="slides/slide15.xml"/><Relationship Id="rId65" Type="http://schemas.openxmlformats.org/officeDocument/2006/relationships/font" Target="fonts/AssistantLight-regular.fntdata"/><Relationship Id="rId24" Type="http://schemas.openxmlformats.org/officeDocument/2006/relationships/slide" Target="slides/slide18.xml"/><Relationship Id="rId68" Type="http://schemas.openxmlformats.org/officeDocument/2006/relationships/font" Target="fonts/FiraSansExtraCondensedMedium-bold.fntdata"/><Relationship Id="rId23" Type="http://schemas.openxmlformats.org/officeDocument/2006/relationships/slide" Target="slides/slide17.xml"/><Relationship Id="rId67" Type="http://schemas.openxmlformats.org/officeDocument/2006/relationships/font" Target="fonts/FiraSansExtraCondensedMedium-regular.fntdata"/><Relationship Id="rId60" Type="http://schemas.openxmlformats.org/officeDocument/2006/relationships/font" Target="fonts/AmaticSC-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FiraSansExtraCondensedMedium-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italic.fntdata"/><Relationship Id="rId12" Type="http://schemas.openxmlformats.org/officeDocument/2006/relationships/slide" Target="slides/slide6.xml"/><Relationship Id="rId56" Type="http://schemas.openxmlformats.org/officeDocument/2006/relationships/font" Target="fonts/Roboto-bold.fntdata"/><Relationship Id="rId15" Type="http://schemas.openxmlformats.org/officeDocument/2006/relationships/slide" Target="slides/slide9.xml"/><Relationship Id="rId59" Type="http://schemas.openxmlformats.org/officeDocument/2006/relationships/font" Target="fonts/AmaticSC-regular.fntdata"/><Relationship Id="rId14" Type="http://schemas.openxmlformats.org/officeDocument/2006/relationships/slide" Target="slides/slide8.xml"/><Relationship Id="rId58"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2e18933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2e18933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2d325b4be_0_9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2d325b4be_0_9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82d325b4be_0_17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2d325b4be_0_17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the first column, we dropped the columns we had no use of</a:t>
            </a:r>
            <a:endParaRPr/>
          </a:p>
          <a:p>
            <a:pPr indent="-298450" lvl="0" marL="457200" rtl="0" algn="l">
              <a:spcBef>
                <a:spcPts val="0"/>
              </a:spcBef>
              <a:spcAft>
                <a:spcPts val="0"/>
              </a:spcAft>
              <a:buSzPts val="1100"/>
              <a:buChar char="-"/>
            </a:pPr>
            <a:r>
              <a:rPr lang="en"/>
              <a:t>Then, we used .notna() to remove null values for the rows that contained them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82d325b4be_0_9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2d325b4be_0_9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82d325b4be_0_17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2d325b4be_0_17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As above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82d325b75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2d325b75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As above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82d325b75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2d325b75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As above</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82d325b75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82d325b75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As above</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82d325b4be_0_17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2d325b4be_0_17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Talk about how areas around downtown have higher median prices(e.g. Capitol hill, central area)</a:t>
            </a:r>
            <a:endParaRPr/>
          </a:p>
          <a:p>
            <a:pPr indent="-298450" lvl="0" marL="457200" rtl="0" algn="l">
              <a:spcBef>
                <a:spcPts val="0"/>
              </a:spcBef>
              <a:spcAft>
                <a:spcPts val="0"/>
              </a:spcAft>
              <a:buSzPts val="1100"/>
              <a:buChar char="-"/>
            </a:pPr>
            <a:r>
              <a:rPr lang="en"/>
              <a:t>But, houses by the bay are also higher in price(e.g. magnolia)</a:t>
            </a:r>
            <a:endParaRPr/>
          </a:p>
          <a:p>
            <a:pPr indent="-298450" lvl="0" marL="457200" rtl="0" algn="l">
              <a:spcBef>
                <a:spcPts val="0"/>
              </a:spcBef>
              <a:spcAft>
                <a:spcPts val="0"/>
              </a:spcAft>
              <a:buSzPts val="1100"/>
              <a:buChar char="-"/>
            </a:pPr>
            <a:r>
              <a:rPr lang="en"/>
              <a:t>Couldn’t use in regression due to difficulty in encoding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2d325b4b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2d325b4b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Talk about how after the model fitting, we were able to achieve a r^2 of 0.448</a:t>
            </a:r>
            <a:endParaRPr/>
          </a:p>
          <a:p>
            <a:pPr indent="-298450" lvl="0" marL="457200" rtl="0" algn="l">
              <a:spcBef>
                <a:spcPts val="0"/>
              </a:spcBef>
              <a:spcAft>
                <a:spcPts val="0"/>
              </a:spcAft>
              <a:buSzPts val="1100"/>
              <a:buChar char="-"/>
            </a:pPr>
            <a:r>
              <a:rPr lang="en"/>
              <a:t>Both train and test r^2 is similar, so no over-fitting has occured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82d325b75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2d325b75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 average, the error percent is around 20 percent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2d325b4be_0_8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2d325b4be_0_8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-short introduction of all the group members</a:t>
            </a:r>
            <a:endParaRPr/>
          </a:p>
          <a:p>
            <a:pPr indent="0" lvl="0" marL="0" rtl="0" algn="l">
              <a:spcBef>
                <a:spcPts val="0"/>
              </a:spcBef>
              <a:spcAft>
                <a:spcPts val="0"/>
              </a:spcAft>
              <a:buNone/>
            </a:pPr>
            <a:r>
              <a:rPr lang="en"/>
              <a:t>- maybe a description of each people’s roles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82f5125f4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2f5125f4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predicted the price of an airbnb listing using other machine learning techniques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834f4b3b13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34f4b3b13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delving into the techniques, i used the numerical data from our dataset and log </a:t>
            </a:r>
            <a:r>
              <a:rPr lang="en"/>
              <a:t>transformed</a:t>
            </a:r>
            <a:r>
              <a:rPr lang="en"/>
              <a:t> it to get a normal curve for the predictors</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8341f1b9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341f1b9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241300" rtl="0" algn="l">
              <a:lnSpc>
                <a:spcPct val="115000"/>
              </a:lnSpc>
              <a:spcBef>
                <a:spcPts val="300"/>
              </a:spcBef>
              <a:spcAft>
                <a:spcPts val="0"/>
              </a:spcAft>
              <a:buClr>
                <a:schemeClr val="dk1"/>
              </a:buClr>
              <a:buSzPts val="1600"/>
              <a:buFont typeface="Nunito Light"/>
              <a:buChar char="⬣"/>
            </a:pPr>
            <a:r>
              <a:rPr lang="en" sz="1600">
                <a:highlight>
                  <a:srgbClr val="FFFFFF"/>
                </a:highlight>
                <a:latin typeface="Georgia"/>
                <a:ea typeface="Georgia"/>
                <a:cs typeface="Georgia"/>
                <a:sym typeface="Georgia"/>
              </a:rPr>
              <a:t>FIRSTLY, WE DID THE K-NEAREST </a:t>
            </a:r>
            <a:r>
              <a:rPr lang="en" sz="1600">
                <a:highlight>
                  <a:srgbClr val="FFFFFF"/>
                </a:highlight>
                <a:latin typeface="Georgia"/>
                <a:ea typeface="Georgia"/>
                <a:cs typeface="Georgia"/>
                <a:sym typeface="Georgia"/>
              </a:rPr>
              <a:t>NEIGHBOUR</a:t>
            </a:r>
            <a:r>
              <a:rPr lang="en" sz="1600">
                <a:highlight>
                  <a:srgbClr val="FFFFFF"/>
                </a:highlight>
                <a:latin typeface="Georgia"/>
                <a:ea typeface="Georgia"/>
                <a:cs typeface="Georgia"/>
                <a:sym typeface="Georgia"/>
              </a:rPr>
              <a:t> ALGORITHM which is a supervised machine learning algorithm that can be used to solve both classification and regression problems.</a:t>
            </a:r>
            <a:endParaRPr sz="1600">
              <a:highlight>
                <a:srgbClr val="FFFFFF"/>
              </a:highlight>
              <a:latin typeface="Georgia"/>
              <a:ea typeface="Georgia"/>
              <a:cs typeface="Georgia"/>
              <a:sym typeface="Georgia"/>
            </a:endParaRPr>
          </a:p>
          <a:p>
            <a:pPr indent="-228600" lvl="0" marL="241300" rtl="0" algn="l">
              <a:lnSpc>
                <a:spcPct val="115000"/>
              </a:lnSpc>
              <a:spcBef>
                <a:spcPts val="300"/>
              </a:spcBef>
              <a:spcAft>
                <a:spcPts val="0"/>
              </a:spcAft>
              <a:buClr>
                <a:schemeClr val="dk1"/>
              </a:buClr>
              <a:buSzPts val="1600"/>
              <a:buFont typeface="Nunito Light"/>
              <a:buChar char="⬣"/>
            </a:pPr>
            <a:r>
              <a:rPr lang="en" sz="1600">
                <a:solidFill>
                  <a:schemeClr val="dk1"/>
                </a:solidFill>
                <a:latin typeface="Assistant Light"/>
                <a:ea typeface="Assistant Light"/>
                <a:cs typeface="Assistant Light"/>
                <a:sym typeface="Assistant Light"/>
              </a:rPr>
              <a:t>Which  Assumes that similar things exist in close proximity.  </a:t>
            </a:r>
            <a:r>
              <a:rPr lang="en" sz="1600">
                <a:highlight>
                  <a:srgbClr val="FFFFFF"/>
                </a:highlight>
                <a:latin typeface="Georgia"/>
                <a:ea typeface="Georgia"/>
                <a:cs typeface="Georgia"/>
                <a:sym typeface="Georgia"/>
              </a:rPr>
              <a:t>In other words, similar things are near to each other.</a:t>
            </a:r>
            <a:endParaRPr sz="1600">
              <a:highlight>
                <a:srgbClr val="FFFFFF"/>
              </a:highlight>
              <a:latin typeface="Georgia"/>
              <a:ea typeface="Georgia"/>
              <a:cs typeface="Georgia"/>
              <a:sym typeface="Georgia"/>
            </a:endParaRPr>
          </a:p>
          <a:p>
            <a:pPr indent="-228600" lvl="0" marL="241300" rtl="0" algn="l">
              <a:lnSpc>
                <a:spcPct val="115000"/>
              </a:lnSpc>
              <a:spcBef>
                <a:spcPts val="300"/>
              </a:spcBef>
              <a:spcAft>
                <a:spcPts val="0"/>
              </a:spcAft>
              <a:buClr>
                <a:schemeClr val="dk1"/>
              </a:buClr>
              <a:buSzPts val="1600"/>
              <a:buFont typeface="Georgia"/>
              <a:buChar char="⬣"/>
            </a:pPr>
            <a:r>
              <a:rPr lang="en" sz="1600">
                <a:highlight>
                  <a:srgbClr val="FFFFFF"/>
                </a:highlight>
                <a:latin typeface="Georgia"/>
                <a:ea typeface="Georgia"/>
                <a:cs typeface="Georgia"/>
                <a:sym typeface="Georgia"/>
              </a:rPr>
              <a:t>The KNN algorithm hinges on this assumption being true enough for the algorithm to be useful. KNN captures the idea of similarity (sometimes called distance, proximity, or closeness) with some mathematics</a:t>
            </a:r>
            <a:endParaRPr sz="1600">
              <a:highlight>
                <a:srgbClr val="FFFFFF"/>
              </a:highlight>
              <a:latin typeface="Georgia"/>
              <a:ea typeface="Georgia"/>
              <a:cs typeface="Georgia"/>
              <a:sym typeface="Georgia"/>
            </a:endParaRPr>
          </a:p>
          <a:p>
            <a:pPr indent="-228600" lvl="0" marL="241300" rtl="0" algn="l">
              <a:lnSpc>
                <a:spcPct val="115000"/>
              </a:lnSpc>
              <a:spcBef>
                <a:spcPts val="300"/>
              </a:spcBef>
              <a:spcAft>
                <a:spcPts val="0"/>
              </a:spcAft>
              <a:buClr>
                <a:schemeClr val="dk1"/>
              </a:buClr>
              <a:buSzPts val="1600"/>
              <a:buFont typeface="Georgia"/>
              <a:buChar char="⬣"/>
            </a:pPr>
            <a:r>
              <a:t/>
            </a:r>
            <a:endParaRPr sz="1600">
              <a:highlight>
                <a:srgbClr val="FFFFFF"/>
              </a:highlight>
              <a:latin typeface="Georgia"/>
              <a:ea typeface="Georgia"/>
              <a:cs typeface="Georgia"/>
              <a:sym typeface="Georgia"/>
            </a:endParaRPr>
          </a:p>
          <a:p>
            <a:pPr indent="0" lvl="0" marL="0" rtl="0" algn="l">
              <a:lnSpc>
                <a:spcPct val="115000"/>
              </a:lnSpc>
              <a:spcBef>
                <a:spcPts val="300"/>
              </a:spcBef>
              <a:spcAft>
                <a:spcPts val="0"/>
              </a:spcAft>
              <a:buNone/>
            </a:pPr>
            <a:r>
              <a:t/>
            </a:r>
            <a:endParaRPr sz="1600">
              <a:solidFill>
                <a:schemeClr val="dk1"/>
              </a:solidFill>
              <a:latin typeface="Assistant Light"/>
              <a:ea typeface="Assistant Light"/>
              <a:cs typeface="Assistant Light"/>
              <a:sym typeface="Assistant 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834f4b3b1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34f4b3b1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241300" rtl="0" algn="l">
              <a:spcBef>
                <a:spcPts val="0"/>
              </a:spcBef>
              <a:spcAft>
                <a:spcPts val="0"/>
              </a:spcAft>
              <a:buClr>
                <a:schemeClr val="dk1"/>
              </a:buClr>
              <a:buSzPts val="1600"/>
              <a:buFont typeface="Nunito Light"/>
              <a:buChar char="⬣"/>
            </a:pPr>
            <a:r>
              <a:rPr lang="en" sz="1300">
                <a:solidFill>
                  <a:srgbClr val="4D4E4F"/>
                </a:solidFill>
                <a:highlight>
                  <a:srgbClr val="FFFFFF"/>
                </a:highlight>
              </a:rPr>
              <a:t>To compare which machine learning technique will be the most accurate, I will compare the Root Mean Square Error or RMSE for each technique</a:t>
            </a:r>
            <a:endParaRPr sz="1300">
              <a:solidFill>
                <a:srgbClr val="4D4E4F"/>
              </a:solidFill>
              <a:highlight>
                <a:srgbClr val="FFFFFF"/>
              </a:highlight>
            </a:endParaRPr>
          </a:p>
          <a:p>
            <a:pPr indent="-228600" lvl="0" marL="241300" rtl="0" algn="l">
              <a:spcBef>
                <a:spcPts val="0"/>
              </a:spcBef>
              <a:spcAft>
                <a:spcPts val="0"/>
              </a:spcAft>
              <a:buClr>
                <a:schemeClr val="dk1"/>
              </a:buClr>
              <a:buSzPts val="1600"/>
              <a:buFont typeface="Nunito Light"/>
              <a:buChar char="⬣"/>
            </a:pPr>
            <a:r>
              <a:rPr lang="en" sz="1300">
                <a:solidFill>
                  <a:srgbClr val="4D4E4F"/>
                </a:solidFill>
                <a:highlight>
                  <a:srgbClr val="FFFFFF"/>
                </a:highlight>
              </a:rPr>
              <a:t>For our KNN prediction, the RMSE is 0.52 for train and 0.41 for test, which suggests overfitting of the data</a:t>
            </a:r>
            <a:endParaRPr sz="1300">
              <a:solidFill>
                <a:srgbClr val="4D4E4F"/>
              </a:solidFill>
              <a:highlight>
                <a:srgbClr val="FFFFFF"/>
              </a:highlight>
            </a:endParaRPr>
          </a:p>
          <a:p>
            <a:pPr indent="-228600" lvl="0" marL="241300" rtl="0" algn="l">
              <a:lnSpc>
                <a:spcPct val="115000"/>
              </a:lnSpc>
              <a:spcBef>
                <a:spcPts val="300"/>
              </a:spcBef>
              <a:spcAft>
                <a:spcPts val="0"/>
              </a:spcAft>
              <a:buClr>
                <a:schemeClr val="dk1"/>
              </a:buClr>
              <a:buSzPts val="1600"/>
              <a:buFont typeface="Assistant Light"/>
              <a:buChar char="⬣"/>
            </a:pPr>
            <a:r>
              <a:t/>
            </a:r>
            <a:endParaRPr sz="1600">
              <a:solidFill>
                <a:schemeClr val="dk1"/>
              </a:solidFill>
              <a:latin typeface="Assistant Light"/>
              <a:ea typeface="Assistant Light"/>
              <a:cs typeface="Assistant Light"/>
              <a:sym typeface="Assistant 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834f4b3b1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34f4b3b1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highlight>
                  <a:srgbClr val="FFFFFF"/>
                </a:highlight>
                <a:latin typeface="Georgia"/>
                <a:ea typeface="Georgia"/>
                <a:cs typeface="Georgia"/>
                <a:sym typeface="Georgia"/>
              </a:rPr>
              <a:t>The random forest is a model made up of many decision trees. Rather than just simply averaging the prediction of trees (which we could call a “forest”), this model uses two key concepts that gives it the name random:</a:t>
            </a:r>
            <a:endParaRPr sz="1600">
              <a:highlight>
                <a:srgbClr val="FFFFFF"/>
              </a:highlight>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lang="en" sz="1600">
                <a:highlight>
                  <a:srgbClr val="FFFFFF"/>
                </a:highlight>
                <a:latin typeface="Georgia"/>
                <a:ea typeface="Georgia"/>
                <a:cs typeface="Georgia"/>
                <a:sym typeface="Georgia"/>
              </a:rPr>
              <a:t>Random sampling of training data points when building trees</a:t>
            </a:r>
            <a:endParaRPr sz="1600">
              <a:highlight>
                <a:srgbClr val="FFFFFF"/>
              </a:highlight>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lang="en" sz="1600">
                <a:highlight>
                  <a:srgbClr val="FFFFFF"/>
                </a:highlight>
                <a:latin typeface="Georgia"/>
                <a:ea typeface="Georgia"/>
                <a:cs typeface="Georgia"/>
                <a:sym typeface="Georgia"/>
              </a:rPr>
              <a:t>Random subsets of features considered when splitting nodes</a:t>
            </a:r>
            <a:endParaRPr sz="1600">
              <a:highlight>
                <a:srgbClr val="FFFFFF"/>
              </a:highlight>
              <a:latin typeface="Georgia"/>
              <a:ea typeface="Georgia"/>
              <a:cs typeface="Georgia"/>
              <a:sym typeface="Georgia"/>
            </a:endParaRPr>
          </a:p>
          <a:p>
            <a:pPr indent="0" lvl="0" marL="0" rtl="0" algn="l">
              <a:spcBef>
                <a:spcPts val="0"/>
              </a:spcBef>
              <a:spcAft>
                <a:spcPts val="0"/>
              </a:spcAft>
              <a:buNone/>
            </a:pPr>
            <a:r>
              <a:t/>
            </a:r>
            <a:endParaRPr sz="1600">
              <a:highlight>
                <a:srgbClr val="FFFFFF"/>
              </a:highlight>
              <a:latin typeface="Georgia"/>
              <a:ea typeface="Georgia"/>
              <a:cs typeface="Georgia"/>
              <a:sym typeface="Georgia"/>
            </a:endParaRPr>
          </a:p>
          <a:p>
            <a:pPr indent="0" lvl="0" marL="0" rtl="0" algn="l">
              <a:spcBef>
                <a:spcPts val="0"/>
              </a:spcBef>
              <a:spcAft>
                <a:spcPts val="0"/>
              </a:spcAft>
              <a:buNone/>
            </a:pPr>
            <a:r>
              <a:rPr lang="en" sz="1600">
                <a:highlight>
                  <a:srgbClr val="FFFFFF"/>
                </a:highlight>
                <a:latin typeface="Georgia"/>
                <a:ea typeface="Georgia"/>
                <a:cs typeface="Georgia"/>
                <a:sym typeface="Georgia"/>
              </a:rPr>
              <a:t>When training, each tree in a random forest learns from a random sample of the data points. The samples are drawn with replacement, known as bootstrapping, which means that some samples will be used multiple times in a single tree. The idea is that by training each tree on different samples, although each tree might have high variance with respect to a particular set of the training data, overall, the entire forest will have lower variance but not at the cost of increasing the bias.</a:t>
            </a:r>
            <a:endParaRPr sz="1600">
              <a:highlight>
                <a:srgbClr val="FFFFFF"/>
              </a:highlight>
              <a:latin typeface="Georgia"/>
              <a:ea typeface="Georgia"/>
              <a:cs typeface="Georgia"/>
              <a:sym typeface="Georgia"/>
            </a:endParaRPr>
          </a:p>
          <a:p>
            <a:pPr indent="0" lvl="0" marL="0" rtl="0" algn="l">
              <a:spcBef>
                <a:spcPts val="0"/>
              </a:spcBef>
              <a:spcAft>
                <a:spcPts val="0"/>
              </a:spcAft>
              <a:buNone/>
            </a:pPr>
            <a:r>
              <a:rPr lang="en" sz="1600">
                <a:highlight>
                  <a:srgbClr val="FFFFFF"/>
                </a:highlight>
                <a:latin typeface="Georgia"/>
                <a:ea typeface="Georgia"/>
                <a:cs typeface="Georgia"/>
                <a:sym typeface="Georgia"/>
              </a:rPr>
              <a:t>At test time, predictions are made by averaging the predictions of each decision tree. This procedure of training each individual learner on different bootstrapped subsets of the data and then averaging the predictions is known as bagging, short for bootstrap aggregating.</a:t>
            </a:r>
            <a:endParaRPr sz="1600">
              <a:highlight>
                <a:srgbClr val="FFFFFF"/>
              </a:highlight>
              <a:latin typeface="Georgia"/>
              <a:ea typeface="Georgia"/>
              <a:cs typeface="Georgia"/>
              <a:sym typeface="Georgia"/>
            </a:endParaRPr>
          </a:p>
          <a:p>
            <a:pPr indent="0" lvl="0" marL="0" rtl="0" algn="l">
              <a:spcBef>
                <a:spcPts val="0"/>
              </a:spcBef>
              <a:spcAft>
                <a:spcPts val="0"/>
              </a:spcAft>
              <a:buNone/>
            </a:pPr>
            <a:r>
              <a:t/>
            </a:r>
            <a:endParaRPr sz="1600">
              <a:highlight>
                <a:srgbClr val="FFFFFF"/>
              </a:highlight>
              <a:latin typeface="Georgia"/>
              <a:ea typeface="Georgia"/>
              <a:cs typeface="Georgia"/>
              <a:sym typeface="Georgia"/>
            </a:endParaRPr>
          </a:p>
          <a:p>
            <a:pPr indent="0" lvl="0" marL="0" rtl="0" algn="l">
              <a:spcBef>
                <a:spcPts val="0"/>
              </a:spcBef>
              <a:spcAft>
                <a:spcPts val="0"/>
              </a:spcAft>
              <a:buNone/>
            </a:pPr>
            <a:r>
              <a:t/>
            </a:r>
            <a:endParaRPr sz="1600">
              <a:highlight>
                <a:srgbClr val="FFFFFF"/>
              </a:highlight>
              <a:latin typeface="Georgia"/>
              <a:ea typeface="Georgia"/>
              <a:cs typeface="Georgia"/>
              <a:sym typeface="Georgi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834f4b3b1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34f4b3b1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4D4E4F"/>
                </a:solidFill>
                <a:highlight>
                  <a:srgbClr val="FFFFFF"/>
                </a:highlight>
              </a:rPr>
              <a:t>For our random forest regression prediction, the RMSE is 0.28 for train and 0.24 for test</a:t>
            </a:r>
            <a:endParaRPr sz="1300">
              <a:solidFill>
                <a:srgbClr val="4D4E4F"/>
              </a:solidFill>
              <a:highlight>
                <a:srgbClr val="FFFFFF"/>
              </a:highlight>
            </a:endParaRPr>
          </a:p>
          <a:p>
            <a:pPr indent="0" lvl="0" marL="0" rtl="0" algn="l">
              <a:spcBef>
                <a:spcPts val="0"/>
              </a:spcBef>
              <a:spcAft>
                <a:spcPts val="0"/>
              </a:spcAft>
              <a:buNone/>
            </a:pPr>
            <a:r>
              <a:t/>
            </a:r>
            <a:endParaRPr sz="1600">
              <a:highlight>
                <a:srgbClr val="FFFFFF"/>
              </a:highlight>
              <a:latin typeface="Georgia"/>
              <a:ea typeface="Georgia"/>
              <a:cs typeface="Georgia"/>
              <a:sym typeface="Georgi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834f4b3b1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834f4b3b1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highlight>
                  <a:srgbClr val="FFFFFF"/>
                </a:highlight>
                <a:latin typeface="Georgia"/>
                <a:ea typeface="Georgia"/>
                <a:cs typeface="Georgia"/>
                <a:sym typeface="Georgia"/>
              </a:rPr>
              <a:t>XGBoost is an implementation of gradient boosted decision trees designed for speed and performance.</a:t>
            </a:r>
            <a:endParaRPr sz="1600">
              <a:highlight>
                <a:srgbClr val="FFFFFF"/>
              </a:highlight>
              <a:latin typeface="Georgia"/>
              <a:ea typeface="Georgia"/>
              <a:cs typeface="Georgia"/>
              <a:sym typeface="Georgia"/>
            </a:endParaRPr>
          </a:p>
          <a:p>
            <a:pPr indent="0" lvl="0" marL="0" rtl="0" algn="l">
              <a:spcBef>
                <a:spcPts val="0"/>
              </a:spcBef>
              <a:spcAft>
                <a:spcPts val="0"/>
              </a:spcAft>
              <a:buNone/>
            </a:pPr>
            <a:r>
              <a:t/>
            </a:r>
            <a:endParaRPr sz="1600">
              <a:highlight>
                <a:srgbClr val="FFFFFF"/>
              </a:highlight>
              <a:latin typeface="Georgia"/>
              <a:ea typeface="Georgia"/>
              <a:cs typeface="Georgia"/>
              <a:sym typeface="Georgia"/>
            </a:endParaRPr>
          </a:p>
          <a:p>
            <a:pPr indent="0" lvl="0" marL="0" rtl="0" algn="l">
              <a:spcBef>
                <a:spcPts val="0"/>
              </a:spcBef>
              <a:spcAft>
                <a:spcPts val="0"/>
              </a:spcAft>
              <a:buNone/>
            </a:pPr>
            <a:r>
              <a:rPr lang="en" sz="1600">
                <a:highlight>
                  <a:srgbClr val="FFFFFF"/>
                </a:highlight>
                <a:latin typeface="Georgia"/>
                <a:ea typeface="Georgia"/>
                <a:cs typeface="Georgia"/>
                <a:sym typeface="Georgia"/>
              </a:rPr>
              <a:t>For our project, we made use of xgboost for our simple neural network algorithm where i will talk about shortly</a:t>
            </a:r>
            <a:endParaRPr sz="1600">
              <a:highlight>
                <a:srgbClr val="FFFFFF"/>
              </a:highlight>
              <a:latin typeface="Georgia"/>
              <a:ea typeface="Georgia"/>
              <a:cs typeface="Georgia"/>
              <a:sym typeface="Georgi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834f4b3b1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34f4b3b1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4D4E4F"/>
                </a:solidFill>
                <a:highlight>
                  <a:srgbClr val="FFFFFF"/>
                </a:highlight>
              </a:rPr>
              <a:t>For our xgboost regression prediction, the RMSE is 0.31 for train and 0.35 for test</a:t>
            </a:r>
            <a:endParaRPr sz="1300">
              <a:solidFill>
                <a:srgbClr val="4D4E4F"/>
              </a:solidFill>
              <a:highlight>
                <a:srgbClr val="FFFFFF"/>
              </a:highlight>
            </a:endParaRPr>
          </a:p>
          <a:p>
            <a:pPr indent="0" lvl="0" marL="0" rtl="0" algn="l">
              <a:spcBef>
                <a:spcPts val="0"/>
              </a:spcBef>
              <a:spcAft>
                <a:spcPts val="0"/>
              </a:spcAft>
              <a:buNone/>
            </a:pPr>
            <a:r>
              <a:t/>
            </a:r>
            <a:endParaRPr sz="1600">
              <a:highlight>
                <a:srgbClr val="FFFFFF"/>
              </a:highlight>
              <a:latin typeface="Georgia"/>
              <a:ea typeface="Georgia"/>
              <a:cs typeface="Georgia"/>
              <a:sym typeface="Georgi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834f4b3b1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834f4b3b1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4D4E4F"/>
                </a:solidFill>
                <a:highlight>
                  <a:srgbClr val="FFFFFF"/>
                </a:highlight>
              </a:rPr>
              <a:t>Neural networks are a set of algorithms, modeled loosely after the human brain, that are designed to recognize patterns. </a:t>
            </a:r>
            <a:endParaRPr sz="1300">
              <a:solidFill>
                <a:srgbClr val="4D4E4F"/>
              </a:solidFill>
              <a:highlight>
                <a:srgbClr val="FFFFFF"/>
              </a:highlight>
            </a:endParaRPr>
          </a:p>
          <a:p>
            <a:pPr indent="0" lvl="0" marL="0" rtl="0" algn="l">
              <a:spcBef>
                <a:spcPts val="0"/>
              </a:spcBef>
              <a:spcAft>
                <a:spcPts val="0"/>
              </a:spcAft>
              <a:buNone/>
            </a:pPr>
            <a:r>
              <a:t/>
            </a:r>
            <a:endParaRPr sz="1300">
              <a:solidFill>
                <a:srgbClr val="4D4E4F"/>
              </a:solidFill>
              <a:highlight>
                <a:srgbClr val="FFFFFF"/>
              </a:highlight>
            </a:endParaRPr>
          </a:p>
          <a:p>
            <a:pPr indent="0" lvl="0" marL="0" rtl="0" algn="l">
              <a:spcBef>
                <a:spcPts val="0"/>
              </a:spcBef>
              <a:spcAft>
                <a:spcPts val="0"/>
              </a:spcAft>
              <a:buNone/>
            </a:pPr>
            <a:r>
              <a:rPr lang="en" sz="1300">
                <a:solidFill>
                  <a:srgbClr val="4D4E4F"/>
                </a:solidFill>
                <a:highlight>
                  <a:srgbClr val="FFFFFF"/>
                </a:highlight>
              </a:rPr>
              <a:t>Neural networks help us cluster and classify. </a:t>
            </a:r>
            <a:endParaRPr sz="1300">
              <a:solidFill>
                <a:srgbClr val="4D4E4F"/>
              </a:solidFill>
              <a:highlight>
                <a:srgbClr val="FFFFFF"/>
              </a:highlight>
            </a:endParaRPr>
          </a:p>
          <a:p>
            <a:pPr indent="0" lvl="0" marL="0" rtl="0" algn="l">
              <a:spcBef>
                <a:spcPts val="0"/>
              </a:spcBef>
              <a:spcAft>
                <a:spcPts val="0"/>
              </a:spcAft>
              <a:buNone/>
            </a:pPr>
            <a:r>
              <a:t/>
            </a:r>
            <a:endParaRPr sz="1300">
              <a:solidFill>
                <a:srgbClr val="4D4E4F"/>
              </a:solidFill>
              <a:highlight>
                <a:srgbClr val="FFFFFF"/>
              </a:highlight>
            </a:endParaRPr>
          </a:p>
          <a:p>
            <a:pPr indent="0" lvl="0" marL="0" rtl="0" algn="l">
              <a:spcBef>
                <a:spcPts val="0"/>
              </a:spcBef>
              <a:spcAft>
                <a:spcPts val="0"/>
              </a:spcAft>
              <a:buNone/>
            </a:pPr>
            <a:r>
              <a:rPr lang="en" sz="1300">
                <a:solidFill>
                  <a:srgbClr val="4D4E4F"/>
                </a:solidFill>
                <a:highlight>
                  <a:srgbClr val="FFFFFF"/>
                </a:highlight>
              </a:rPr>
              <a:t>You can think of them as a clustering and classification layer on top of the data you store and manage. </a:t>
            </a:r>
            <a:endParaRPr sz="1300">
              <a:solidFill>
                <a:srgbClr val="4D4E4F"/>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834f4b3b1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834f4b3b1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4D4E4F"/>
                </a:solidFill>
                <a:highlight>
                  <a:srgbClr val="FFFFFF"/>
                </a:highlight>
              </a:rPr>
              <a:t>For our project, I only did a three-layer nueral network as we feel that is it not necesseary for us to do deep learning</a:t>
            </a:r>
            <a:endParaRPr sz="1300">
              <a:solidFill>
                <a:srgbClr val="4D4E4F"/>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82d325b4be_0_8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2d325b4be_0_8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a quick run through</a:t>
            </a:r>
            <a:endParaRPr/>
          </a:p>
          <a:p>
            <a:pPr indent="0" lvl="0" marL="0" rtl="0" algn="l">
              <a:spcBef>
                <a:spcPts val="0"/>
              </a:spcBef>
              <a:spcAft>
                <a:spcPts val="0"/>
              </a:spcAft>
              <a:buNone/>
            </a:pPr>
            <a:r>
              <a:rPr lang="en"/>
              <a:t>- talk about what would be said for each point briefly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834f4b3b1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834f4b3b1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4D4E4F"/>
                </a:solidFill>
                <a:highlight>
                  <a:srgbClr val="FFFFFF"/>
                </a:highlight>
              </a:rPr>
              <a:t>For neural networks. </a:t>
            </a:r>
            <a:r>
              <a:rPr lang="en" sz="1050">
                <a:solidFill>
                  <a:srgbClr val="111111"/>
                </a:solidFill>
                <a:highlight>
                  <a:srgbClr val="FFFFFF"/>
                </a:highlight>
                <a:latin typeface="Roboto"/>
                <a:ea typeface="Roboto"/>
                <a:cs typeface="Roboto"/>
                <a:sym typeface="Roboto"/>
              </a:rPr>
              <a:t>the number of epochs (ee-POKS) is related to the number of rounds of optimization that are applied during training. With more rounds of optimization, the error on training data will reduce further and further</a:t>
            </a:r>
            <a:endParaRPr sz="1300">
              <a:solidFill>
                <a:srgbClr val="4D4E4F"/>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834f4b3b1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834f4b3b1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4D4E4F"/>
                </a:solidFill>
                <a:highlight>
                  <a:srgbClr val="FFFFFF"/>
                </a:highlight>
              </a:rPr>
              <a:t>For our neural netowrk prediction, the RMSE will be 0.39 for train and 0.42 for test</a:t>
            </a:r>
            <a:endParaRPr sz="1300">
              <a:solidFill>
                <a:srgbClr val="4D4E4F"/>
              </a:solidFill>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8366335fd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366335fd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in all, our preferred machine learning technique will be random forest regression, as the RMSE is the lowest amongst all the prediction and this suggests that it is not </a:t>
            </a:r>
            <a:r>
              <a:rPr lang="en"/>
              <a:t>necessary</a:t>
            </a:r>
            <a:r>
              <a:rPr lang="en"/>
              <a:t> to touch on deep learning, even though deep learning is quoted to be the best machine learning technique.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834f4b3b1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834f4b3b1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I am Chocka. I will be sharing about time series analysis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82f5125f4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82f5125f4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series analysis would be learning from past data to predict future values. There are 4 components in a time series which is tren, seasonality,Irregularity and cyclic pattern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82d325b4be_2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82d325b4be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Before we build the model, we must ensure our data achieves stationarity which means that the series does not change over time. It has constant Mean, Variance and Autocovariance. In order to check the Stationarity, we have to find rolling statistics such as moving average and moving variance. Then we can also use a ADCF test Augumented Dicky Fuller Test.</a:t>
            </a:r>
            <a:endParaRPr/>
          </a:p>
          <a:p>
            <a:pPr indent="0" lvl="0" marL="457200" rtl="0" algn="l">
              <a:spcBef>
                <a:spcPts val="0"/>
              </a:spcBef>
              <a:spcAft>
                <a:spcPts val="0"/>
              </a:spcAft>
              <a:buNone/>
            </a:pPr>
            <a:r>
              <a:rPr lang="en"/>
              <a:t>Once done we will use ARIMA ( Autoregressive Integrated Moving average Model) to do the prediction which consists of Auto regressive, order of differentiation and the moving average.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82d325b4be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82d325b4be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be using the calendar.csv file</a:t>
            </a:r>
            <a:endParaRPr/>
          </a:p>
          <a:p>
            <a:pPr indent="0" lvl="0" marL="0" rtl="0" algn="l">
              <a:spcBef>
                <a:spcPts val="0"/>
              </a:spcBef>
              <a:spcAft>
                <a:spcPts val="0"/>
              </a:spcAft>
              <a:buNone/>
            </a:pPr>
            <a:r>
              <a:rPr lang="en"/>
              <a:t>We will prepare the data set by removing the columns other than date and price columns.</a:t>
            </a:r>
            <a:endParaRPr/>
          </a:p>
          <a:p>
            <a:pPr indent="0" lvl="0" marL="0" rtl="0" algn="l">
              <a:spcBef>
                <a:spcPts val="0"/>
              </a:spcBef>
              <a:spcAft>
                <a:spcPts val="0"/>
              </a:spcAft>
              <a:buNone/>
            </a:pPr>
            <a:r>
              <a:rPr lang="en"/>
              <a:t>The graph at the bottom shows the change in price over 230 days from January to September. The red value represents the rolling mean average and the black line shows the rolling standard deviation. This graph is not suitable as the rolling mean is not constant.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82d325b4be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2d325b4be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manipulated the data to achieve a graph with constant mean. From the dickey fuller test our p value is less than 0.05 which means that our data is now stationary. Once done we import the model Arima to calculate the residual sum of squares . The closer to 1 the better the RSS value. Our value is 1.2 which is good and is suitable to carry out our predictions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82d325b4be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82d325b4be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then able to predict the values for the next 30 days of the data and also generate a 95% confidence interval which means that the prices won’t exceed the range. Hence the price on 13 September 2016 would be 132.44 for this AirBnb Unit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834f4b3b13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834f4b3b13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did the prediction of superhost status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82d325b4be_0_8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2d325b4be_0_8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82d325b4be_0_17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82d325b4be_0_17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is an airbnb superhost?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Superhosts are basically experienced hosts who provide a shining example for other hosts.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becoming a superhost on airbnb will likely to get you more money as compared to a regular host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82f5797770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82f5797770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we had to select the relevant categories to predict the superhost status.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ones we picked are: review scores rating, host response rate, host listings count, reviews per month, number of reviews and price(see from slides)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82f5125f4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82f5125f4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Firstly, we did multivariate classification to determetine the classifcation accuracy for our predcition (but in our project we did univariate </a:t>
            </a:r>
            <a:r>
              <a:rPr lang="en"/>
              <a:t>classification</a:t>
            </a:r>
            <a:r>
              <a:rPr lang="en"/>
              <a:t> for all of the predcitors)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82f579777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82f579777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doing the multivariate classification tree, we saw that the goodnes fit of model is quite high (albeit not more than 90%) but it is suffiiceint for our dataset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82f579777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82f579777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finally, as you can see, the prediction of the superhost status is quite accurate in a sense that in this screengrab out of a sample of 9, there’s only ONE account with a false positive reading.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will now pass on my time to ting qi who will end off our presentation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834f4b3b13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834f4b3b1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834f4b3b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834f4b3b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834f4b3b1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834f4b3b1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8306debc3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8306debc3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82d325b4be_0_17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2d325b4be_0_17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follow the points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834f4b3b1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34f4b3b1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Ting qi, you can say ‘Predicting the price of an airbnb listing using various techniques to find out which technique will produce the best reseult in the prediction’ etc etc something like that sorry my engrand no good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82d325b4be_0_8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2d325b4be_0_8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82d325b4be_0_17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2d325b4be_0_17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this is what we came up with before the exploratary analysis</a:t>
            </a:r>
            <a:endParaRPr/>
          </a:p>
          <a:p>
            <a:pPr indent="-298450" lvl="0" marL="457200" rtl="0" algn="l">
              <a:spcBef>
                <a:spcPts val="0"/>
              </a:spcBef>
              <a:spcAft>
                <a:spcPts val="0"/>
              </a:spcAft>
              <a:buSzPts val="1100"/>
              <a:buChar char="-"/>
            </a:pPr>
            <a:r>
              <a:rPr lang="en"/>
              <a:t>Explain that this assumptions were debunked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834f4b3b1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34f4b3b1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also part of the analysis where we breakdown the type of houses, listings and the areas.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100"/>
              <a:buNone/>
              <a:defRPr b="1" sz="2100">
                <a:solidFill>
                  <a:schemeClr val="accent1"/>
                </a:solidFill>
              </a:defRPr>
            </a:lvl1pPr>
            <a:lvl2pPr lvl="1" rtl="0" algn="ctr">
              <a:lnSpc>
                <a:spcPct val="100000"/>
              </a:lnSpc>
              <a:spcBef>
                <a:spcPts val="0"/>
              </a:spcBef>
              <a:spcAft>
                <a:spcPts val="0"/>
              </a:spcAft>
              <a:buClr>
                <a:schemeClr val="accent1"/>
              </a:buClr>
              <a:buSzPts val="2100"/>
              <a:buNone/>
              <a:defRPr b="1" sz="2100">
                <a:solidFill>
                  <a:schemeClr val="accent1"/>
                </a:solidFill>
              </a:defRPr>
            </a:lvl2pPr>
            <a:lvl3pPr lvl="2" rtl="0" algn="ctr">
              <a:lnSpc>
                <a:spcPct val="100000"/>
              </a:lnSpc>
              <a:spcBef>
                <a:spcPts val="0"/>
              </a:spcBef>
              <a:spcAft>
                <a:spcPts val="0"/>
              </a:spcAft>
              <a:buClr>
                <a:schemeClr val="accent1"/>
              </a:buClr>
              <a:buSzPts val="2100"/>
              <a:buNone/>
              <a:defRPr b="1" sz="2100">
                <a:solidFill>
                  <a:schemeClr val="accent1"/>
                </a:solidFill>
              </a:defRPr>
            </a:lvl3pPr>
            <a:lvl4pPr lvl="3" rtl="0" algn="ctr">
              <a:lnSpc>
                <a:spcPct val="100000"/>
              </a:lnSpc>
              <a:spcBef>
                <a:spcPts val="0"/>
              </a:spcBef>
              <a:spcAft>
                <a:spcPts val="0"/>
              </a:spcAft>
              <a:buClr>
                <a:schemeClr val="accent1"/>
              </a:buClr>
              <a:buSzPts val="2100"/>
              <a:buNone/>
              <a:defRPr b="1" sz="2100">
                <a:solidFill>
                  <a:schemeClr val="accent1"/>
                </a:solidFill>
              </a:defRPr>
            </a:lvl4pPr>
            <a:lvl5pPr lvl="4" rtl="0" algn="ctr">
              <a:lnSpc>
                <a:spcPct val="100000"/>
              </a:lnSpc>
              <a:spcBef>
                <a:spcPts val="0"/>
              </a:spcBef>
              <a:spcAft>
                <a:spcPts val="0"/>
              </a:spcAft>
              <a:buClr>
                <a:schemeClr val="accent1"/>
              </a:buClr>
              <a:buSzPts val="2100"/>
              <a:buNone/>
              <a:defRPr b="1" sz="2100">
                <a:solidFill>
                  <a:schemeClr val="accent1"/>
                </a:solidFill>
              </a:defRPr>
            </a:lvl5pPr>
            <a:lvl6pPr lvl="5" rtl="0" algn="ctr">
              <a:lnSpc>
                <a:spcPct val="100000"/>
              </a:lnSpc>
              <a:spcBef>
                <a:spcPts val="0"/>
              </a:spcBef>
              <a:spcAft>
                <a:spcPts val="0"/>
              </a:spcAft>
              <a:buClr>
                <a:schemeClr val="accent1"/>
              </a:buClr>
              <a:buSzPts val="2100"/>
              <a:buNone/>
              <a:defRPr b="1" sz="2100">
                <a:solidFill>
                  <a:schemeClr val="accent1"/>
                </a:solidFill>
              </a:defRPr>
            </a:lvl6pPr>
            <a:lvl7pPr lvl="6" rtl="0" algn="ctr">
              <a:lnSpc>
                <a:spcPct val="100000"/>
              </a:lnSpc>
              <a:spcBef>
                <a:spcPts val="0"/>
              </a:spcBef>
              <a:spcAft>
                <a:spcPts val="0"/>
              </a:spcAft>
              <a:buClr>
                <a:schemeClr val="accent1"/>
              </a:buClr>
              <a:buSzPts val="2100"/>
              <a:buNone/>
              <a:defRPr b="1" sz="2100">
                <a:solidFill>
                  <a:schemeClr val="accent1"/>
                </a:solidFill>
              </a:defRPr>
            </a:lvl7pPr>
            <a:lvl8pPr lvl="7" rtl="0" algn="ctr">
              <a:lnSpc>
                <a:spcPct val="100000"/>
              </a:lnSpc>
              <a:spcBef>
                <a:spcPts val="0"/>
              </a:spcBef>
              <a:spcAft>
                <a:spcPts val="0"/>
              </a:spcAft>
              <a:buClr>
                <a:schemeClr val="accent1"/>
              </a:buClr>
              <a:buSzPts val="2100"/>
              <a:buNone/>
              <a:defRPr b="1" sz="2100">
                <a:solidFill>
                  <a:schemeClr val="accent1"/>
                </a:solidFill>
              </a:defRPr>
            </a:lvl8pPr>
            <a:lvl9pPr lvl="8" rtl="0"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highlight>
                  <a:schemeClr val="accent1"/>
                </a:highlight>
              </a:defRPr>
            </a:lvl1pPr>
            <a:lvl2pPr lvl="1" rtl="0" algn="ctr">
              <a:spcBef>
                <a:spcPts val="0"/>
              </a:spcBef>
              <a:spcAft>
                <a:spcPts val="0"/>
              </a:spcAft>
              <a:buClr>
                <a:schemeClr val="lt1"/>
              </a:buClr>
              <a:buSzPts val="12000"/>
              <a:buNone/>
              <a:defRPr sz="12000">
                <a:solidFill>
                  <a:schemeClr val="lt1"/>
                </a:solidFill>
                <a:highlight>
                  <a:schemeClr val="accent1"/>
                </a:highlight>
              </a:defRPr>
            </a:lvl2pPr>
            <a:lvl3pPr lvl="2" rtl="0" algn="ctr">
              <a:spcBef>
                <a:spcPts val="0"/>
              </a:spcBef>
              <a:spcAft>
                <a:spcPts val="0"/>
              </a:spcAft>
              <a:buClr>
                <a:schemeClr val="lt1"/>
              </a:buClr>
              <a:buSzPts val="12000"/>
              <a:buNone/>
              <a:defRPr sz="12000">
                <a:solidFill>
                  <a:schemeClr val="lt1"/>
                </a:solidFill>
                <a:highlight>
                  <a:schemeClr val="accent1"/>
                </a:highlight>
              </a:defRPr>
            </a:lvl3pPr>
            <a:lvl4pPr lvl="3" rtl="0" algn="ctr">
              <a:spcBef>
                <a:spcPts val="0"/>
              </a:spcBef>
              <a:spcAft>
                <a:spcPts val="0"/>
              </a:spcAft>
              <a:buClr>
                <a:schemeClr val="lt1"/>
              </a:buClr>
              <a:buSzPts val="12000"/>
              <a:buNone/>
              <a:defRPr sz="12000">
                <a:solidFill>
                  <a:schemeClr val="lt1"/>
                </a:solidFill>
                <a:highlight>
                  <a:schemeClr val="accent1"/>
                </a:highlight>
              </a:defRPr>
            </a:lvl4pPr>
            <a:lvl5pPr lvl="4" rtl="0" algn="ctr">
              <a:spcBef>
                <a:spcPts val="0"/>
              </a:spcBef>
              <a:spcAft>
                <a:spcPts val="0"/>
              </a:spcAft>
              <a:buClr>
                <a:schemeClr val="lt1"/>
              </a:buClr>
              <a:buSzPts val="12000"/>
              <a:buNone/>
              <a:defRPr sz="12000">
                <a:solidFill>
                  <a:schemeClr val="lt1"/>
                </a:solidFill>
                <a:highlight>
                  <a:schemeClr val="accent1"/>
                </a:highlight>
              </a:defRPr>
            </a:lvl5pPr>
            <a:lvl6pPr lvl="5" rtl="0" algn="ctr">
              <a:spcBef>
                <a:spcPts val="0"/>
              </a:spcBef>
              <a:spcAft>
                <a:spcPts val="0"/>
              </a:spcAft>
              <a:buClr>
                <a:schemeClr val="lt1"/>
              </a:buClr>
              <a:buSzPts val="12000"/>
              <a:buNone/>
              <a:defRPr sz="12000">
                <a:solidFill>
                  <a:schemeClr val="lt1"/>
                </a:solidFill>
                <a:highlight>
                  <a:schemeClr val="accent1"/>
                </a:highlight>
              </a:defRPr>
            </a:lvl6pPr>
            <a:lvl7pPr lvl="6" rtl="0" algn="ctr">
              <a:spcBef>
                <a:spcPts val="0"/>
              </a:spcBef>
              <a:spcAft>
                <a:spcPts val="0"/>
              </a:spcAft>
              <a:buClr>
                <a:schemeClr val="lt1"/>
              </a:buClr>
              <a:buSzPts val="12000"/>
              <a:buNone/>
              <a:defRPr sz="12000">
                <a:solidFill>
                  <a:schemeClr val="lt1"/>
                </a:solidFill>
                <a:highlight>
                  <a:schemeClr val="accent1"/>
                </a:highlight>
              </a:defRPr>
            </a:lvl7pPr>
            <a:lvl8pPr lvl="7" rtl="0" algn="ctr">
              <a:spcBef>
                <a:spcPts val="0"/>
              </a:spcBef>
              <a:spcAft>
                <a:spcPts val="0"/>
              </a:spcAft>
              <a:buClr>
                <a:schemeClr val="lt1"/>
              </a:buClr>
              <a:buSzPts val="12000"/>
              <a:buNone/>
              <a:defRPr sz="12000">
                <a:solidFill>
                  <a:schemeClr val="lt1"/>
                </a:solidFill>
                <a:highlight>
                  <a:schemeClr val="accent1"/>
                </a:highlight>
              </a:defRPr>
            </a:lvl8pPr>
            <a:lvl9pPr lvl="8" rtl="0"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rtl="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rtl="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rtl="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rtl="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rtl="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rtl="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rtl="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rtl="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spTree>
      <p:nvGrpSpPr>
        <p:cNvPr id="55" name="Shape 55"/>
        <p:cNvGrpSpPr/>
        <p:nvPr/>
      </p:nvGrpSpPr>
      <p:grpSpPr>
        <a:xfrm>
          <a:off x="0" y="0"/>
          <a:ext cx="0" cy="0"/>
          <a:chOff x="0" y="0"/>
          <a:chExt cx="0" cy="0"/>
        </a:xfrm>
      </p:grpSpPr>
      <p:sp>
        <p:nvSpPr>
          <p:cNvPr id="56" name="Google Shape;56;p14"/>
          <p:cNvSpPr/>
          <p:nvPr/>
        </p:nvSpPr>
        <p:spPr>
          <a:xfrm>
            <a:off x="5089700" y="-20175"/>
            <a:ext cx="4094650" cy="5190575"/>
          </a:xfrm>
          <a:custGeom>
            <a:rect b="b" l="l" r="r" t="t"/>
            <a:pathLst>
              <a:path extrusionOk="0" h="207623" w="163786">
                <a:moveTo>
                  <a:pt x="0" y="0"/>
                </a:moveTo>
                <a:lnTo>
                  <a:pt x="26895" y="207623"/>
                </a:lnTo>
                <a:lnTo>
                  <a:pt x="163786" y="207623"/>
                </a:lnTo>
                <a:lnTo>
                  <a:pt x="163786" y="538"/>
                </a:lnTo>
                <a:close/>
              </a:path>
            </a:pathLst>
          </a:custGeom>
          <a:solidFill>
            <a:schemeClr val="dk1"/>
          </a:solidFill>
          <a:ln>
            <a:noFill/>
          </a:ln>
        </p:spPr>
      </p:sp>
      <p:sp>
        <p:nvSpPr>
          <p:cNvPr id="57" name="Google Shape;57;p14"/>
          <p:cNvSpPr txBox="1"/>
          <p:nvPr>
            <p:ph type="ctrTitle"/>
          </p:nvPr>
        </p:nvSpPr>
        <p:spPr>
          <a:xfrm>
            <a:off x="4863802" y="1290175"/>
            <a:ext cx="36396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3000"/>
              <a:buNone/>
              <a:defRPr sz="3000">
                <a:solidFill>
                  <a:schemeClr val="lt1"/>
                </a:solidFill>
              </a:defRPr>
            </a:lvl2pPr>
            <a:lvl3pPr lvl="2" rtl="0" algn="r">
              <a:spcBef>
                <a:spcPts val="0"/>
              </a:spcBef>
              <a:spcAft>
                <a:spcPts val="0"/>
              </a:spcAft>
              <a:buClr>
                <a:schemeClr val="lt1"/>
              </a:buClr>
              <a:buSzPts val="3000"/>
              <a:buNone/>
              <a:defRPr sz="3000">
                <a:solidFill>
                  <a:schemeClr val="lt1"/>
                </a:solidFill>
              </a:defRPr>
            </a:lvl3pPr>
            <a:lvl4pPr lvl="3" rtl="0" algn="r">
              <a:spcBef>
                <a:spcPts val="0"/>
              </a:spcBef>
              <a:spcAft>
                <a:spcPts val="0"/>
              </a:spcAft>
              <a:buClr>
                <a:schemeClr val="lt1"/>
              </a:buClr>
              <a:buSzPts val="3000"/>
              <a:buNone/>
              <a:defRPr sz="3000">
                <a:solidFill>
                  <a:schemeClr val="lt1"/>
                </a:solidFill>
              </a:defRPr>
            </a:lvl4pPr>
            <a:lvl5pPr lvl="4" rtl="0" algn="r">
              <a:spcBef>
                <a:spcPts val="0"/>
              </a:spcBef>
              <a:spcAft>
                <a:spcPts val="0"/>
              </a:spcAft>
              <a:buClr>
                <a:schemeClr val="lt1"/>
              </a:buClr>
              <a:buSzPts val="3000"/>
              <a:buNone/>
              <a:defRPr sz="3000">
                <a:solidFill>
                  <a:schemeClr val="lt1"/>
                </a:solidFill>
              </a:defRPr>
            </a:lvl5pPr>
            <a:lvl6pPr lvl="5" rtl="0" algn="r">
              <a:spcBef>
                <a:spcPts val="0"/>
              </a:spcBef>
              <a:spcAft>
                <a:spcPts val="0"/>
              </a:spcAft>
              <a:buClr>
                <a:schemeClr val="lt1"/>
              </a:buClr>
              <a:buSzPts val="3000"/>
              <a:buNone/>
              <a:defRPr sz="3000">
                <a:solidFill>
                  <a:schemeClr val="lt1"/>
                </a:solidFill>
              </a:defRPr>
            </a:lvl6pPr>
            <a:lvl7pPr lvl="6" rtl="0" algn="r">
              <a:spcBef>
                <a:spcPts val="0"/>
              </a:spcBef>
              <a:spcAft>
                <a:spcPts val="0"/>
              </a:spcAft>
              <a:buClr>
                <a:schemeClr val="lt1"/>
              </a:buClr>
              <a:buSzPts val="3000"/>
              <a:buNone/>
              <a:defRPr sz="3000">
                <a:solidFill>
                  <a:schemeClr val="lt1"/>
                </a:solidFill>
              </a:defRPr>
            </a:lvl7pPr>
            <a:lvl8pPr lvl="7" rtl="0" algn="r">
              <a:spcBef>
                <a:spcPts val="0"/>
              </a:spcBef>
              <a:spcAft>
                <a:spcPts val="0"/>
              </a:spcAft>
              <a:buClr>
                <a:schemeClr val="lt1"/>
              </a:buClr>
              <a:buSzPts val="3000"/>
              <a:buNone/>
              <a:defRPr sz="3000">
                <a:solidFill>
                  <a:schemeClr val="lt1"/>
                </a:solidFill>
              </a:defRPr>
            </a:lvl8pPr>
            <a:lvl9pPr lvl="8" rtl="0" algn="r">
              <a:spcBef>
                <a:spcPts val="0"/>
              </a:spcBef>
              <a:spcAft>
                <a:spcPts val="0"/>
              </a:spcAft>
              <a:buClr>
                <a:schemeClr val="lt1"/>
              </a:buClr>
              <a:buSzPts val="3000"/>
              <a:buNone/>
              <a:defRPr sz="3000">
                <a:solidFill>
                  <a:schemeClr val="lt1"/>
                </a:solidFill>
              </a:defRPr>
            </a:lvl9pPr>
          </a:lstStyle>
          <a:p/>
        </p:txBody>
      </p:sp>
      <p:sp>
        <p:nvSpPr>
          <p:cNvPr id="58" name="Google Shape;58;p14"/>
          <p:cNvSpPr txBox="1"/>
          <p:nvPr>
            <p:ph idx="1" type="subTitle"/>
          </p:nvPr>
        </p:nvSpPr>
        <p:spPr>
          <a:xfrm>
            <a:off x="4151302" y="27576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p:txBody>
      </p:sp>
    </p:spTree>
  </p:cSld>
  <p:clrMapOvr>
    <a:masterClrMapping/>
  </p:clrMapOvr>
  <p:extLst>
    <p:ext uri="{DCECCB84-F9BA-43D5-87BE-67443E8EF086}">
      <p15:sldGuideLst>
        <p15:guide id="1" pos="2551">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7">
    <p:spTree>
      <p:nvGrpSpPr>
        <p:cNvPr id="59" name="Shape 59"/>
        <p:cNvGrpSpPr/>
        <p:nvPr/>
      </p:nvGrpSpPr>
      <p:grpSpPr>
        <a:xfrm>
          <a:off x="0" y="0"/>
          <a:ext cx="0" cy="0"/>
          <a:chOff x="0" y="0"/>
          <a:chExt cx="0" cy="0"/>
        </a:xfrm>
      </p:grpSpPr>
      <p:sp>
        <p:nvSpPr>
          <p:cNvPr id="60" name="Google Shape;60;p15"/>
          <p:cNvSpPr/>
          <p:nvPr/>
        </p:nvSpPr>
        <p:spPr>
          <a:xfrm>
            <a:off x="2999400"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5"/>
          <p:cNvSpPr/>
          <p:nvPr/>
        </p:nvSpPr>
        <p:spPr>
          <a:xfrm>
            <a:off x="5611575"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p:nvPr/>
        </p:nvSpPr>
        <p:spPr>
          <a:xfrm>
            <a:off x="16906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p:cNvSpPr/>
          <p:nvPr/>
        </p:nvSpPr>
        <p:spPr>
          <a:xfrm>
            <a:off x="43123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p:nvPr/>
        </p:nvSpPr>
        <p:spPr>
          <a:xfrm>
            <a:off x="6980125"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 name="Google Shape;65;p15"/>
          <p:cNvGrpSpPr/>
          <p:nvPr/>
        </p:nvGrpSpPr>
        <p:grpSpPr>
          <a:xfrm>
            <a:off x="-6586" y="-40475"/>
            <a:ext cx="9180576" cy="1384272"/>
            <a:chOff x="0" y="-40481"/>
            <a:chExt cx="9144000" cy="1384272"/>
          </a:xfrm>
        </p:grpSpPr>
        <p:sp>
          <p:nvSpPr>
            <p:cNvPr id="66" name="Google Shape;66;p15"/>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15"/>
          <p:cNvSpPr txBox="1"/>
          <p:nvPr>
            <p:ph idx="1" type="subTitle"/>
          </p:nvPr>
        </p:nvSpPr>
        <p:spPr>
          <a:xfrm>
            <a:off x="967738"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69" name="Google Shape;69;p15"/>
          <p:cNvSpPr txBox="1"/>
          <p:nvPr>
            <p:ph type="ctrTitle"/>
          </p:nvPr>
        </p:nvSpPr>
        <p:spPr>
          <a:xfrm>
            <a:off x="1152088"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70" name="Google Shape;70;p15"/>
          <p:cNvSpPr txBox="1"/>
          <p:nvPr>
            <p:ph idx="2" type="subTitle"/>
          </p:nvPr>
        </p:nvSpPr>
        <p:spPr>
          <a:xfrm>
            <a:off x="3589500"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71" name="Google Shape;71;p15"/>
          <p:cNvSpPr txBox="1"/>
          <p:nvPr>
            <p:ph idx="3" type="ctrTitle"/>
          </p:nvPr>
        </p:nvSpPr>
        <p:spPr>
          <a:xfrm>
            <a:off x="3773838"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72" name="Google Shape;72;p15"/>
          <p:cNvSpPr txBox="1"/>
          <p:nvPr>
            <p:ph idx="4" type="subTitle"/>
          </p:nvPr>
        </p:nvSpPr>
        <p:spPr>
          <a:xfrm>
            <a:off x="6264526"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73" name="Google Shape;73;p15"/>
          <p:cNvSpPr txBox="1"/>
          <p:nvPr>
            <p:ph idx="5" type="ctrTitle"/>
          </p:nvPr>
        </p:nvSpPr>
        <p:spPr>
          <a:xfrm>
            <a:off x="6448876"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74" name="Google Shape;74;p15"/>
          <p:cNvSpPr txBox="1"/>
          <p:nvPr>
            <p:ph idx="6" type="subTitle"/>
          </p:nvPr>
        </p:nvSpPr>
        <p:spPr>
          <a:xfrm>
            <a:off x="2271011" y="403110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75" name="Google Shape;75;p15"/>
          <p:cNvSpPr txBox="1"/>
          <p:nvPr>
            <p:ph idx="7" type="ctrTitle"/>
          </p:nvPr>
        </p:nvSpPr>
        <p:spPr>
          <a:xfrm>
            <a:off x="2455361" y="370050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76" name="Google Shape;76;p15"/>
          <p:cNvSpPr txBox="1"/>
          <p:nvPr>
            <p:ph idx="8" type="subTitle"/>
          </p:nvPr>
        </p:nvSpPr>
        <p:spPr>
          <a:xfrm>
            <a:off x="4892774" y="403110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77" name="Google Shape;77;p15"/>
          <p:cNvSpPr txBox="1"/>
          <p:nvPr>
            <p:ph idx="9" type="ctrTitle"/>
          </p:nvPr>
        </p:nvSpPr>
        <p:spPr>
          <a:xfrm>
            <a:off x="5077124" y="370050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78" name="Google Shape;78;p15"/>
          <p:cNvSpPr txBox="1"/>
          <p:nvPr>
            <p:ph idx="13" type="ctrTitle"/>
          </p:nvPr>
        </p:nvSpPr>
        <p:spPr>
          <a:xfrm>
            <a:off x="3080975" y="398750"/>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79" name="Google Shape;79;p15"/>
          <p:cNvSpPr txBox="1"/>
          <p:nvPr>
            <p:ph hasCustomPrompt="1" idx="14" type="title"/>
          </p:nvPr>
        </p:nvSpPr>
        <p:spPr>
          <a:xfrm>
            <a:off x="1575838"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80" name="Google Shape;80;p15"/>
          <p:cNvSpPr txBox="1"/>
          <p:nvPr>
            <p:ph hasCustomPrompt="1" idx="15" type="title"/>
          </p:nvPr>
        </p:nvSpPr>
        <p:spPr>
          <a:xfrm>
            <a:off x="4197618"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5"/>
          <p:cNvSpPr txBox="1"/>
          <p:nvPr>
            <p:ph hasCustomPrompt="1" idx="16" type="title"/>
          </p:nvPr>
        </p:nvSpPr>
        <p:spPr>
          <a:xfrm>
            <a:off x="6872626"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82" name="Google Shape;82;p15"/>
          <p:cNvSpPr txBox="1"/>
          <p:nvPr>
            <p:ph hasCustomPrompt="1" idx="17" type="title"/>
          </p:nvPr>
        </p:nvSpPr>
        <p:spPr>
          <a:xfrm>
            <a:off x="2879111" y="3386650"/>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83" name="Google Shape;83;p15"/>
          <p:cNvSpPr txBox="1"/>
          <p:nvPr>
            <p:ph hasCustomPrompt="1" idx="18" type="title"/>
          </p:nvPr>
        </p:nvSpPr>
        <p:spPr>
          <a:xfrm>
            <a:off x="5500879" y="3386650"/>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CUSTOM_18">
    <p:spTree>
      <p:nvGrpSpPr>
        <p:cNvPr id="84" name="Shape 84"/>
        <p:cNvGrpSpPr/>
        <p:nvPr/>
      </p:nvGrpSpPr>
      <p:grpSpPr>
        <a:xfrm>
          <a:off x="0" y="0"/>
          <a:ext cx="0" cy="0"/>
          <a:chOff x="0" y="0"/>
          <a:chExt cx="0" cy="0"/>
        </a:xfrm>
      </p:grpSpPr>
      <p:sp>
        <p:nvSpPr>
          <p:cNvPr id="85" name="Google Shape;85;p16"/>
          <p:cNvSpPr/>
          <p:nvPr/>
        </p:nvSpPr>
        <p:spPr>
          <a:xfrm>
            <a:off x="-1152650" y="-437650"/>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88" name="Google Shape;88;p16"/>
          <p:cNvSpPr txBox="1"/>
          <p:nvPr>
            <p:ph hasCustomPrompt="1" idx="2" type="title"/>
          </p:nvPr>
        </p:nvSpPr>
        <p:spPr>
          <a:xfrm flipH="1">
            <a:off x="1889225" y="1753435"/>
            <a:ext cx="2979300" cy="7545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12">
    <p:spTree>
      <p:nvGrpSpPr>
        <p:cNvPr id="89" name="Shape 89"/>
        <p:cNvGrpSpPr/>
        <p:nvPr/>
      </p:nvGrpSpPr>
      <p:grpSpPr>
        <a:xfrm>
          <a:off x="0" y="0"/>
          <a:ext cx="0" cy="0"/>
          <a:chOff x="0" y="0"/>
          <a:chExt cx="0" cy="0"/>
        </a:xfrm>
      </p:grpSpPr>
      <p:sp>
        <p:nvSpPr>
          <p:cNvPr id="90" name="Google Shape;90;p17"/>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91" name="Google Shape;91;p17"/>
          <p:cNvSpPr txBox="1"/>
          <p:nvPr>
            <p:ph type="ctrTitle"/>
          </p:nvPr>
        </p:nvSpPr>
        <p:spPr>
          <a:xfrm>
            <a:off x="630625" y="1659512"/>
            <a:ext cx="3867300" cy="9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p:txBody>
      </p:sp>
      <p:sp>
        <p:nvSpPr>
          <p:cNvPr id="92" name="Google Shape;92;p17"/>
          <p:cNvSpPr txBox="1"/>
          <p:nvPr>
            <p:ph idx="1" type="subTitle"/>
          </p:nvPr>
        </p:nvSpPr>
        <p:spPr>
          <a:xfrm>
            <a:off x="630625" y="2513488"/>
            <a:ext cx="33405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24_1">
    <p:spTree>
      <p:nvGrpSpPr>
        <p:cNvPr id="93" name="Shape 93"/>
        <p:cNvGrpSpPr/>
        <p:nvPr/>
      </p:nvGrpSpPr>
      <p:grpSpPr>
        <a:xfrm>
          <a:off x="0" y="0"/>
          <a:ext cx="0" cy="0"/>
          <a:chOff x="0" y="0"/>
          <a:chExt cx="0" cy="0"/>
        </a:xfrm>
      </p:grpSpPr>
      <p:sp>
        <p:nvSpPr>
          <p:cNvPr id="94" name="Google Shape;94;p18"/>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95" name="Google Shape;95;p18"/>
          <p:cNvSpPr txBox="1"/>
          <p:nvPr>
            <p:ph idx="2" type="ctrTitle"/>
          </p:nvPr>
        </p:nvSpPr>
        <p:spPr>
          <a:xfrm flipH="1">
            <a:off x="1663075" y="2606298"/>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96" name="Google Shape;96;p18"/>
          <p:cNvSpPr txBox="1"/>
          <p:nvPr>
            <p:ph idx="1" type="subTitle"/>
          </p:nvPr>
        </p:nvSpPr>
        <p:spPr>
          <a:xfrm flipH="1">
            <a:off x="1432475" y="2815693"/>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97" name="Google Shape;97;p18"/>
          <p:cNvSpPr txBox="1"/>
          <p:nvPr>
            <p:ph idx="3" type="ctrTitle"/>
          </p:nvPr>
        </p:nvSpPr>
        <p:spPr>
          <a:xfrm flipH="1">
            <a:off x="4851150" y="2606423"/>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98" name="Google Shape;98;p18"/>
          <p:cNvSpPr txBox="1"/>
          <p:nvPr>
            <p:ph idx="4" type="subTitle"/>
          </p:nvPr>
        </p:nvSpPr>
        <p:spPr>
          <a:xfrm flipH="1">
            <a:off x="4620550" y="2815693"/>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99" name="Google Shape;99;p18"/>
          <p:cNvSpPr txBox="1"/>
          <p:nvPr>
            <p:ph idx="5" type="ctrTitle"/>
          </p:nvPr>
        </p:nvSpPr>
        <p:spPr>
          <a:xfrm flipH="1">
            <a:off x="3257125" y="1763240"/>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100" name="Google Shape;100;p18"/>
          <p:cNvSpPr txBox="1"/>
          <p:nvPr>
            <p:ph idx="6" type="subTitle"/>
          </p:nvPr>
        </p:nvSpPr>
        <p:spPr>
          <a:xfrm flipH="1">
            <a:off x="3026513" y="1972515"/>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101" name="Google Shape;101;p18"/>
          <p:cNvSpPr txBox="1"/>
          <p:nvPr>
            <p:ph idx="7" type="ctrTitle"/>
          </p:nvPr>
        </p:nvSpPr>
        <p:spPr>
          <a:xfrm flipH="1">
            <a:off x="6445175" y="1763240"/>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102" name="Google Shape;102;p18"/>
          <p:cNvSpPr txBox="1"/>
          <p:nvPr>
            <p:ph idx="8" type="subTitle"/>
          </p:nvPr>
        </p:nvSpPr>
        <p:spPr>
          <a:xfrm flipH="1">
            <a:off x="6214563" y="1972515"/>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Tree>
  </p:cSld>
  <p:clrMapOvr>
    <a:masterClrMapping/>
  </p:clrMapOvr>
  <p:extLst>
    <p:ext uri="{DCECCB84-F9BA-43D5-87BE-67443E8EF086}">
      <p15:sldGuideLst>
        <p15:guide id="1" orient="horz" pos="1985">
          <p15:clr>
            <a:srgbClr val="FA7B17"/>
          </p15:clr>
        </p15:guide>
        <p15:guide id="2" orient="horz" pos="1460">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CUSTOM_21_1_1">
    <p:spTree>
      <p:nvGrpSpPr>
        <p:cNvPr id="103" name="Shape 103"/>
        <p:cNvGrpSpPr/>
        <p:nvPr/>
      </p:nvGrpSpPr>
      <p:grpSpPr>
        <a:xfrm>
          <a:off x="0" y="0"/>
          <a:ext cx="0" cy="0"/>
          <a:chOff x="0" y="0"/>
          <a:chExt cx="0" cy="0"/>
        </a:xfrm>
      </p:grpSpPr>
      <p:sp>
        <p:nvSpPr>
          <p:cNvPr id="104" name="Google Shape;104;p19"/>
          <p:cNvSpPr/>
          <p:nvPr/>
        </p:nvSpPr>
        <p:spPr>
          <a:xfrm flipH="1">
            <a:off x="4308501" y="-424791"/>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flipH="1">
            <a:off x="7518426" y="-424791"/>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txBox="1"/>
          <p:nvPr>
            <p:ph type="ctrTitle"/>
          </p:nvPr>
        </p:nvSpPr>
        <p:spPr>
          <a:xfrm>
            <a:off x="4020266" y="2355535"/>
            <a:ext cx="3281400" cy="8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07" name="Google Shape;107;p19"/>
          <p:cNvSpPr txBox="1"/>
          <p:nvPr>
            <p:ph hasCustomPrompt="1" idx="2" type="title"/>
          </p:nvPr>
        </p:nvSpPr>
        <p:spPr>
          <a:xfrm>
            <a:off x="4322366" y="1753435"/>
            <a:ext cx="2979300" cy="7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2pPr>
            <a:lvl3pPr lvl="2"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3pPr>
            <a:lvl4pPr lvl="3"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4pPr>
            <a:lvl5pPr lvl="4"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5pPr>
            <a:lvl6pPr lvl="5"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6pPr>
            <a:lvl7pPr lvl="6"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7pPr>
            <a:lvl8pPr lvl="7"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8pPr>
            <a:lvl9pPr lvl="8"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2">
  <p:cSld name="CUSTOM_15_1_1_1">
    <p:spTree>
      <p:nvGrpSpPr>
        <p:cNvPr id="108" name="Shape 108"/>
        <p:cNvGrpSpPr/>
        <p:nvPr/>
      </p:nvGrpSpPr>
      <p:grpSpPr>
        <a:xfrm>
          <a:off x="0" y="0"/>
          <a:ext cx="0" cy="0"/>
          <a:chOff x="0" y="0"/>
          <a:chExt cx="0" cy="0"/>
        </a:xfrm>
      </p:grpSpPr>
      <p:grpSp>
        <p:nvGrpSpPr>
          <p:cNvPr id="109" name="Google Shape;109;p20"/>
          <p:cNvGrpSpPr/>
          <p:nvPr/>
        </p:nvGrpSpPr>
        <p:grpSpPr>
          <a:xfrm>
            <a:off x="0" y="-9525"/>
            <a:ext cx="3105188" cy="5210133"/>
            <a:chOff x="0" y="-9525"/>
            <a:chExt cx="3105188" cy="5210133"/>
          </a:xfrm>
        </p:grpSpPr>
        <p:sp>
          <p:nvSpPr>
            <p:cNvPr id="110" name="Google Shape;110;p20"/>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111" name="Google Shape;111;p20"/>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20"/>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113" name="Google Shape;113;p20"/>
          <p:cNvSpPr txBox="1"/>
          <p:nvPr>
            <p:ph idx="2" type="ctrTitle"/>
          </p:nvPr>
        </p:nvSpPr>
        <p:spPr>
          <a:xfrm>
            <a:off x="5739302" y="1659506"/>
            <a:ext cx="2900100" cy="9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p:txBody>
      </p:sp>
      <p:sp>
        <p:nvSpPr>
          <p:cNvPr id="114" name="Google Shape;114;p20"/>
          <p:cNvSpPr txBox="1"/>
          <p:nvPr>
            <p:ph idx="1" type="subTitle"/>
          </p:nvPr>
        </p:nvSpPr>
        <p:spPr>
          <a:xfrm>
            <a:off x="5739302" y="2513494"/>
            <a:ext cx="25050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3">
  <p:cSld name="CUSTOM_15_1_1_1_1">
    <p:spTree>
      <p:nvGrpSpPr>
        <p:cNvPr id="115" name="Shape 115"/>
        <p:cNvGrpSpPr/>
        <p:nvPr/>
      </p:nvGrpSpPr>
      <p:grpSpPr>
        <a:xfrm>
          <a:off x="0" y="0"/>
          <a:ext cx="0" cy="0"/>
          <a:chOff x="0" y="0"/>
          <a:chExt cx="0" cy="0"/>
        </a:xfrm>
      </p:grpSpPr>
      <p:sp>
        <p:nvSpPr>
          <p:cNvPr id="116" name="Google Shape;116;p21"/>
          <p:cNvSpPr txBox="1"/>
          <p:nvPr>
            <p:ph type="ctrTitle"/>
          </p:nvPr>
        </p:nvSpPr>
        <p:spPr>
          <a:xfrm flipH="1">
            <a:off x="6795803" y="405336"/>
            <a:ext cx="1737300" cy="94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117" name="Google Shape;117;p21"/>
          <p:cNvSpPr txBox="1"/>
          <p:nvPr>
            <p:ph idx="2" type="ctrTitle"/>
          </p:nvPr>
        </p:nvSpPr>
        <p:spPr>
          <a:xfrm flipH="1">
            <a:off x="720000" y="1982325"/>
            <a:ext cx="26715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300"/>
              <a:buNone/>
              <a:defRPr sz="1300">
                <a:solidFill>
                  <a:schemeClr val="dk1"/>
                </a:solidFill>
              </a:defRPr>
            </a:lvl1pPr>
            <a:lvl2pPr lvl="1" rtl="0" algn="r">
              <a:spcBef>
                <a:spcPts val="0"/>
              </a:spcBef>
              <a:spcAft>
                <a:spcPts val="0"/>
              </a:spcAft>
              <a:buClr>
                <a:schemeClr val="dk1"/>
              </a:buClr>
              <a:buSzPts val="1400"/>
              <a:buNone/>
              <a:defRPr sz="1400">
                <a:solidFill>
                  <a:schemeClr val="dk1"/>
                </a:solidFill>
              </a:defRPr>
            </a:lvl2pPr>
            <a:lvl3pPr lvl="2" rtl="0" algn="r">
              <a:spcBef>
                <a:spcPts val="0"/>
              </a:spcBef>
              <a:spcAft>
                <a:spcPts val="0"/>
              </a:spcAft>
              <a:buClr>
                <a:schemeClr val="dk1"/>
              </a:buClr>
              <a:buSzPts val="1400"/>
              <a:buNone/>
              <a:defRPr sz="1400">
                <a:solidFill>
                  <a:schemeClr val="dk1"/>
                </a:solidFill>
              </a:defRPr>
            </a:lvl3pPr>
            <a:lvl4pPr lvl="3" rtl="0" algn="r">
              <a:spcBef>
                <a:spcPts val="0"/>
              </a:spcBef>
              <a:spcAft>
                <a:spcPts val="0"/>
              </a:spcAft>
              <a:buClr>
                <a:schemeClr val="dk1"/>
              </a:buClr>
              <a:buSzPts val="1400"/>
              <a:buNone/>
              <a:defRPr sz="1400">
                <a:solidFill>
                  <a:schemeClr val="dk1"/>
                </a:solidFill>
              </a:defRPr>
            </a:lvl4pPr>
            <a:lvl5pPr lvl="4" rtl="0" algn="r">
              <a:spcBef>
                <a:spcPts val="0"/>
              </a:spcBef>
              <a:spcAft>
                <a:spcPts val="0"/>
              </a:spcAft>
              <a:buClr>
                <a:schemeClr val="dk1"/>
              </a:buClr>
              <a:buSzPts val="1400"/>
              <a:buNone/>
              <a:defRPr sz="1400">
                <a:solidFill>
                  <a:schemeClr val="dk1"/>
                </a:solidFill>
              </a:defRPr>
            </a:lvl5pPr>
            <a:lvl6pPr lvl="5" rtl="0" algn="r">
              <a:spcBef>
                <a:spcPts val="0"/>
              </a:spcBef>
              <a:spcAft>
                <a:spcPts val="0"/>
              </a:spcAft>
              <a:buClr>
                <a:schemeClr val="dk1"/>
              </a:buClr>
              <a:buSzPts val="1400"/>
              <a:buNone/>
              <a:defRPr sz="1400">
                <a:solidFill>
                  <a:schemeClr val="dk1"/>
                </a:solidFill>
              </a:defRPr>
            </a:lvl6pPr>
            <a:lvl7pPr lvl="6" rtl="0" algn="r">
              <a:spcBef>
                <a:spcPts val="0"/>
              </a:spcBef>
              <a:spcAft>
                <a:spcPts val="0"/>
              </a:spcAft>
              <a:buClr>
                <a:schemeClr val="dk1"/>
              </a:buClr>
              <a:buSzPts val="1400"/>
              <a:buNone/>
              <a:defRPr sz="1400">
                <a:solidFill>
                  <a:schemeClr val="dk1"/>
                </a:solidFill>
              </a:defRPr>
            </a:lvl7pPr>
            <a:lvl8pPr lvl="7" rtl="0" algn="r">
              <a:spcBef>
                <a:spcPts val="0"/>
              </a:spcBef>
              <a:spcAft>
                <a:spcPts val="0"/>
              </a:spcAft>
              <a:buClr>
                <a:schemeClr val="dk1"/>
              </a:buClr>
              <a:buSzPts val="1400"/>
              <a:buNone/>
              <a:defRPr sz="1400">
                <a:solidFill>
                  <a:schemeClr val="dk1"/>
                </a:solidFill>
              </a:defRPr>
            </a:lvl8pPr>
            <a:lvl9pPr lvl="8" rtl="0" algn="r">
              <a:spcBef>
                <a:spcPts val="0"/>
              </a:spcBef>
              <a:spcAft>
                <a:spcPts val="0"/>
              </a:spcAft>
              <a:buClr>
                <a:schemeClr val="dk1"/>
              </a:buClr>
              <a:buSzPts val="1400"/>
              <a:buNone/>
              <a:defRPr sz="1400">
                <a:solidFill>
                  <a:schemeClr val="dk1"/>
                </a:solidFill>
              </a:defRPr>
            </a:lvl9pPr>
          </a:lstStyle>
          <a:p/>
        </p:txBody>
      </p:sp>
      <p:sp>
        <p:nvSpPr>
          <p:cNvPr id="118" name="Google Shape;118;p21"/>
          <p:cNvSpPr txBox="1"/>
          <p:nvPr>
            <p:ph idx="1" type="subTitle"/>
          </p:nvPr>
        </p:nvSpPr>
        <p:spPr>
          <a:xfrm flipH="1">
            <a:off x="1264200" y="2513497"/>
            <a:ext cx="2127300" cy="9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100"/>
              <a:buNone/>
              <a:defRPr sz="1100">
                <a:solidFill>
                  <a:schemeClr val="dk1"/>
                </a:solidFill>
              </a:defRPr>
            </a:lvl1pPr>
            <a:lvl2pPr lvl="1" rtl="0" algn="r">
              <a:lnSpc>
                <a:spcPct val="100000"/>
              </a:lnSpc>
              <a:spcBef>
                <a:spcPts val="0"/>
              </a:spcBef>
              <a:spcAft>
                <a:spcPts val="0"/>
              </a:spcAft>
              <a:buClr>
                <a:schemeClr val="dk1"/>
              </a:buClr>
              <a:buSzPts val="1100"/>
              <a:buNone/>
              <a:defRPr sz="1100">
                <a:solidFill>
                  <a:schemeClr val="dk1"/>
                </a:solidFill>
              </a:defRPr>
            </a:lvl2pPr>
            <a:lvl3pPr lvl="2" rtl="0" algn="r">
              <a:lnSpc>
                <a:spcPct val="100000"/>
              </a:lnSpc>
              <a:spcBef>
                <a:spcPts val="0"/>
              </a:spcBef>
              <a:spcAft>
                <a:spcPts val="0"/>
              </a:spcAft>
              <a:buClr>
                <a:schemeClr val="dk1"/>
              </a:buClr>
              <a:buSzPts val="1100"/>
              <a:buNone/>
              <a:defRPr sz="1100">
                <a:solidFill>
                  <a:schemeClr val="dk1"/>
                </a:solidFill>
              </a:defRPr>
            </a:lvl3pPr>
            <a:lvl4pPr lvl="3" rtl="0" algn="r">
              <a:lnSpc>
                <a:spcPct val="100000"/>
              </a:lnSpc>
              <a:spcBef>
                <a:spcPts val="0"/>
              </a:spcBef>
              <a:spcAft>
                <a:spcPts val="0"/>
              </a:spcAft>
              <a:buClr>
                <a:schemeClr val="dk1"/>
              </a:buClr>
              <a:buSzPts val="1100"/>
              <a:buNone/>
              <a:defRPr sz="1100">
                <a:solidFill>
                  <a:schemeClr val="dk1"/>
                </a:solidFill>
              </a:defRPr>
            </a:lvl4pPr>
            <a:lvl5pPr lvl="4" rtl="0" algn="r">
              <a:lnSpc>
                <a:spcPct val="100000"/>
              </a:lnSpc>
              <a:spcBef>
                <a:spcPts val="0"/>
              </a:spcBef>
              <a:spcAft>
                <a:spcPts val="0"/>
              </a:spcAft>
              <a:buClr>
                <a:schemeClr val="dk1"/>
              </a:buClr>
              <a:buSzPts val="1100"/>
              <a:buNone/>
              <a:defRPr sz="1100">
                <a:solidFill>
                  <a:schemeClr val="dk1"/>
                </a:solidFill>
              </a:defRPr>
            </a:lvl5pPr>
            <a:lvl6pPr lvl="5" rtl="0" algn="r">
              <a:lnSpc>
                <a:spcPct val="100000"/>
              </a:lnSpc>
              <a:spcBef>
                <a:spcPts val="0"/>
              </a:spcBef>
              <a:spcAft>
                <a:spcPts val="0"/>
              </a:spcAft>
              <a:buClr>
                <a:schemeClr val="dk1"/>
              </a:buClr>
              <a:buSzPts val="1100"/>
              <a:buNone/>
              <a:defRPr sz="1100">
                <a:solidFill>
                  <a:schemeClr val="dk1"/>
                </a:solidFill>
              </a:defRPr>
            </a:lvl6pPr>
            <a:lvl7pPr lvl="6" rtl="0" algn="r">
              <a:lnSpc>
                <a:spcPct val="100000"/>
              </a:lnSpc>
              <a:spcBef>
                <a:spcPts val="0"/>
              </a:spcBef>
              <a:spcAft>
                <a:spcPts val="0"/>
              </a:spcAft>
              <a:buClr>
                <a:schemeClr val="dk1"/>
              </a:buClr>
              <a:buSzPts val="1100"/>
              <a:buNone/>
              <a:defRPr sz="1100">
                <a:solidFill>
                  <a:schemeClr val="dk1"/>
                </a:solidFill>
              </a:defRPr>
            </a:lvl7pPr>
            <a:lvl8pPr lvl="7" rtl="0" algn="r">
              <a:lnSpc>
                <a:spcPct val="100000"/>
              </a:lnSpc>
              <a:spcBef>
                <a:spcPts val="0"/>
              </a:spcBef>
              <a:spcAft>
                <a:spcPts val="0"/>
              </a:spcAft>
              <a:buClr>
                <a:schemeClr val="dk1"/>
              </a:buClr>
              <a:buSzPts val="1100"/>
              <a:buNone/>
              <a:defRPr sz="1100">
                <a:solidFill>
                  <a:schemeClr val="dk1"/>
                </a:solidFill>
              </a:defRPr>
            </a:lvl8pPr>
            <a:lvl9pPr lvl="8" rtl="0" algn="r">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extLst>
    <p:ext uri="{DCECCB84-F9BA-43D5-87BE-67443E8EF086}">
      <p15:sldGuideLst>
        <p15:guide id="1" pos="2074">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3">
    <p:spTree>
      <p:nvGrpSpPr>
        <p:cNvPr id="119" name="Shape 119"/>
        <p:cNvGrpSpPr/>
        <p:nvPr/>
      </p:nvGrpSpPr>
      <p:grpSpPr>
        <a:xfrm>
          <a:off x="0" y="0"/>
          <a:ext cx="0" cy="0"/>
          <a:chOff x="0" y="0"/>
          <a:chExt cx="0" cy="0"/>
        </a:xfrm>
      </p:grpSpPr>
      <p:sp>
        <p:nvSpPr>
          <p:cNvPr id="120" name="Google Shape;120;p22"/>
          <p:cNvSpPr/>
          <p:nvPr/>
        </p:nvSpPr>
        <p:spPr>
          <a:xfrm>
            <a:off x="-38250" y="-19125"/>
            <a:ext cx="3403525" cy="5213625"/>
          </a:xfrm>
          <a:custGeom>
            <a:rect b="b" l="l" r="r" t="t"/>
            <a:pathLst>
              <a:path extrusionOk="0" h="208545" w="136141">
                <a:moveTo>
                  <a:pt x="114980" y="0"/>
                </a:moveTo>
                <a:lnTo>
                  <a:pt x="136141" y="208545"/>
                </a:lnTo>
                <a:lnTo>
                  <a:pt x="0" y="208545"/>
                </a:lnTo>
                <a:lnTo>
                  <a:pt x="0" y="255"/>
                </a:lnTo>
                <a:close/>
              </a:path>
            </a:pathLst>
          </a:custGeom>
          <a:solidFill>
            <a:schemeClr val="dk1"/>
          </a:solidFill>
          <a:ln>
            <a:noFill/>
          </a:ln>
        </p:spPr>
      </p:sp>
      <p:sp>
        <p:nvSpPr>
          <p:cNvPr id="121" name="Google Shape;121;p22"/>
          <p:cNvSpPr/>
          <p:nvPr/>
        </p:nvSpPr>
        <p:spPr>
          <a:xfrm>
            <a:off x="5729875" y="-6374"/>
            <a:ext cx="3792300" cy="5149875"/>
          </a:xfrm>
          <a:custGeom>
            <a:rect b="b" l="l" r="r" t="t"/>
            <a:pathLst>
              <a:path extrusionOk="0" h="205995" w="151692">
                <a:moveTo>
                  <a:pt x="34162" y="510"/>
                </a:moveTo>
                <a:lnTo>
                  <a:pt x="0" y="205995"/>
                </a:lnTo>
                <a:lnTo>
                  <a:pt x="140729" y="205995"/>
                </a:lnTo>
                <a:lnTo>
                  <a:pt x="151692" y="177186"/>
                </a:lnTo>
                <a:lnTo>
                  <a:pt x="140984" y="0"/>
                </a:lnTo>
                <a:close/>
              </a:path>
            </a:pathLst>
          </a:custGeom>
          <a:solidFill>
            <a:schemeClr val="lt1"/>
          </a:solidFill>
          <a:ln>
            <a:noFill/>
          </a:ln>
        </p:spPr>
      </p:sp>
      <p:sp>
        <p:nvSpPr>
          <p:cNvPr id="122" name="Google Shape;122;p22"/>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123" name="Google Shape;123;p22"/>
          <p:cNvSpPr txBox="1"/>
          <p:nvPr>
            <p:ph idx="2" type="ctrTitle"/>
          </p:nvPr>
        </p:nvSpPr>
        <p:spPr>
          <a:xfrm flipH="1">
            <a:off x="719975" y="2423575"/>
            <a:ext cx="1374300" cy="64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124" name="Google Shape;124;p22"/>
          <p:cNvSpPr txBox="1"/>
          <p:nvPr>
            <p:ph idx="1" type="subTitle"/>
          </p:nvPr>
        </p:nvSpPr>
        <p:spPr>
          <a:xfrm flipH="1">
            <a:off x="720000" y="2954750"/>
            <a:ext cx="19851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900"/>
              <a:buNone/>
              <a:defRPr sz="900">
                <a:solidFill>
                  <a:schemeClr val="lt1"/>
                </a:solidFill>
              </a:defRPr>
            </a:lvl1pPr>
            <a:lvl2pPr lvl="1" rtl="0">
              <a:lnSpc>
                <a:spcPct val="100000"/>
              </a:lnSpc>
              <a:spcBef>
                <a:spcPts val="0"/>
              </a:spcBef>
              <a:spcAft>
                <a:spcPts val="0"/>
              </a:spcAft>
              <a:buClr>
                <a:schemeClr val="lt1"/>
              </a:buClr>
              <a:buSzPts val="900"/>
              <a:buNone/>
              <a:defRPr sz="900">
                <a:solidFill>
                  <a:schemeClr val="lt1"/>
                </a:solidFill>
              </a:defRPr>
            </a:lvl2pPr>
            <a:lvl3pPr lvl="2" rtl="0">
              <a:lnSpc>
                <a:spcPct val="100000"/>
              </a:lnSpc>
              <a:spcBef>
                <a:spcPts val="0"/>
              </a:spcBef>
              <a:spcAft>
                <a:spcPts val="0"/>
              </a:spcAft>
              <a:buClr>
                <a:schemeClr val="lt1"/>
              </a:buClr>
              <a:buSzPts val="900"/>
              <a:buNone/>
              <a:defRPr sz="900">
                <a:solidFill>
                  <a:schemeClr val="lt1"/>
                </a:solidFill>
              </a:defRPr>
            </a:lvl3pPr>
            <a:lvl4pPr lvl="3" rtl="0">
              <a:lnSpc>
                <a:spcPct val="100000"/>
              </a:lnSpc>
              <a:spcBef>
                <a:spcPts val="0"/>
              </a:spcBef>
              <a:spcAft>
                <a:spcPts val="0"/>
              </a:spcAft>
              <a:buClr>
                <a:schemeClr val="lt1"/>
              </a:buClr>
              <a:buSzPts val="900"/>
              <a:buNone/>
              <a:defRPr sz="900">
                <a:solidFill>
                  <a:schemeClr val="lt1"/>
                </a:solidFill>
              </a:defRPr>
            </a:lvl4pPr>
            <a:lvl5pPr lvl="4" rtl="0">
              <a:lnSpc>
                <a:spcPct val="100000"/>
              </a:lnSpc>
              <a:spcBef>
                <a:spcPts val="0"/>
              </a:spcBef>
              <a:spcAft>
                <a:spcPts val="0"/>
              </a:spcAft>
              <a:buClr>
                <a:schemeClr val="lt1"/>
              </a:buClr>
              <a:buSzPts val="900"/>
              <a:buNone/>
              <a:defRPr sz="900">
                <a:solidFill>
                  <a:schemeClr val="lt1"/>
                </a:solidFill>
              </a:defRPr>
            </a:lvl5pPr>
            <a:lvl6pPr lvl="5" rtl="0">
              <a:lnSpc>
                <a:spcPct val="100000"/>
              </a:lnSpc>
              <a:spcBef>
                <a:spcPts val="0"/>
              </a:spcBef>
              <a:spcAft>
                <a:spcPts val="0"/>
              </a:spcAft>
              <a:buClr>
                <a:schemeClr val="lt1"/>
              </a:buClr>
              <a:buSzPts val="900"/>
              <a:buNone/>
              <a:defRPr sz="900">
                <a:solidFill>
                  <a:schemeClr val="lt1"/>
                </a:solidFill>
              </a:defRPr>
            </a:lvl6pPr>
            <a:lvl7pPr lvl="6" rtl="0">
              <a:lnSpc>
                <a:spcPct val="100000"/>
              </a:lnSpc>
              <a:spcBef>
                <a:spcPts val="0"/>
              </a:spcBef>
              <a:spcAft>
                <a:spcPts val="0"/>
              </a:spcAft>
              <a:buClr>
                <a:schemeClr val="lt1"/>
              </a:buClr>
              <a:buSzPts val="900"/>
              <a:buNone/>
              <a:defRPr sz="900">
                <a:solidFill>
                  <a:schemeClr val="lt1"/>
                </a:solidFill>
              </a:defRPr>
            </a:lvl7pPr>
            <a:lvl8pPr lvl="7" rtl="0">
              <a:lnSpc>
                <a:spcPct val="100000"/>
              </a:lnSpc>
              <a:spcBef>
                <a:spcPts val="0"/>
              </a:spcBef>
              <a:spcAft>
                <a:spcPts val="0"/>
              </a:spcAft>
              <a:buClr>
                <a:schemeClr val="lt1"/>
              </a:buClr>
              <a:buSzPts val="900"/>
              <a:buNone/>
              <a:defRPr sz="900">
                <a:solidFill>
                  <a:schemeClr val="lt1"/>
                </a:solidFill>
              </a:defRPr>
            </a:lvl8pPr>
            <a:lvl9pPr lvl="8" rtl="0">
              <a:lnSpc>
                <a:spcPct val="100000"/>
              </a:lnSpc>
              <a:spcBef>
                <a:spcPts val="0"/>
              </a:spcBef>
              <a:spcAft>
                <a:spcPts val="0"/>
              </a:spcAft>
              <a:buClr>
                <a:schemeClr val="lt1"/>
              </a:buClr>
              <a:buSzPts val="900"/>
              <a:buNone/>
              <a:defRPr sz="900">
                <a:solidFill>
                  <a:schemeClr val="lt1"/>
                </a:solidFill>
              </a:defRPr>
            </a:lvl9pPr>
          </a:lstStyle>
          <a:p/>
        </p:txBody>
      </p:sp>
      <p:sp>
        <p:nvSpPr>
          <p:cNvPr id="125" name="Google Shape;125;p22"/>
          <p:cNvSpPr txBox="1"/>
          <p:nvPr>
            <p:ph idx="3" type="ctrTitle"/>
          </p:nvPr>
        </p:nvSpPr>
        <p:spPr>
          <a:xfrm flipH="1">
            <a:off x="3884850" y="2423575"/>
            <a:ext cx="1374300" cy="64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126" name="Google Shape;126;p22"/>
          <p:cNvSpPr txBox="1"/>
          <p:nvPr>
            <p:ph idx="4" type="subTitle"/>
          </p:nvPr>
        </p:nvSpPr>
        <p:spPr>
          <a:xfrm flipH="1">
            <a:off x="3579450" y="2954750"/>
            <a:ext cx="19851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127" name="Google Shape;127;p22"/>
          <p:cNvSpPr txBox="1"/>
          <p:nvPr>
            <p:ph idx="5" type="ctrTitle"/>
          </p:nvPr>
        </p:nvSpPr>
        <p:spPr>
          <a:xfrm flipH="1">
            <a:off x="7043225" y="2423575"/>
            <a:ext cx="13743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100"/>
              <a:buNone/>
              <a:defRPr sz="1100">
                <a:solidFill>
                  <a:schemeClr val="dk1"/>
                </a:solidFill>
              </a:defRPr>
            </a:lvl1pPr>
            <a:lvl2pPr lvl="1" rtl="0" algn="r">
              <a:spcBef>
                <a:spcPts val="0"/>
              </a:spcBef>
              <a:spcAft>
                <a:spcPts val="0"/>
              </a:spcAft>
              <a:buClr>
                <a:schemeClr val="dk1"/>
              </a:buClr>
              <a:buSzPts val="1100"/>
              <a:buNone/>
              <a:defRPr sz="1100">
                <a:solidFill>
                  <a:schemeClr val="dk1"/>
                </a:solidFill>
              </a:defRPr>
            </a:lvl2pPr>
            <a:lvl3pPr lvl="2" rtl="0" algn="r">
              <a:spcBef>
                <a:spcPts val="0"/>
              </a:spcBef>
              <a:spcAft>
                <a:spcPts val="0"/>
              </a:spcAft>
              <a:buClr>
                <a:schemeClr val="dk1"/>
              </a:buClr>
              <a:buSzPts val="1100"/>
              <a:buNone/>
              <a:defRPr sz="1100">
                <a:solidFill>
                  <a:schemeClr val="dk1"/>
                </a:solidFill>
              </a:defRPr>
            </a:lvl3pPr>
            <a:lvl4pPr lvl="3" rtl="0" algn="r">
              <a:spcBef>
                <a:spcPts val="0"/>
              </a:spcBef>
              <a:spcAft>
                <a:spcPts val="0"/>
              </a:spcAft>
              <a:buClr>
                <a:schemeClr val="dk1"/>
              </a:buClr>
              <a:buSzPts val="1100"/>
              <a:buNone/>
              <a:defRPr sz="1100">
                <a:solidFill>
                  <a:schemeClr val="dk1"/>
                </a:solidFill>
              </a:defRPr>
            </a:lvl4pPr>
            <a:lvl5pPr lvl="4" rtl="0" algn="r">
              <a:spcBef>
                <a:spcPts val="0"/>
              </a:spcBef>
              <a:spcAft>
                <a:spcPts val="0"/>
              </a:spcAft>
              <a:buClr>
                <a:schemeClr val="dk1"/>
              </a:buClr>
              <a:buSzPts val="1100"/>
              <a:buNone/>
              <a:defRPr sz="1100">
                <a:solidFill>
                  <a:schemeClr val="dk1"/>
                </a:solidFill>
              </a:defRPr>
            </a:lvl5pPr>
            <a:lvl6pPr lvl="5" rtl="0" algn="r">
              <a:spcBef>
                <a:spcPts val="0"/>
              </a:spcBef>
              <a:spcAft>
                <a:spcPts val="0"/>
              </a:spcAft>
              <a:buClr>
                <a:schemeClr val="dk1"/>
              </a:buClr>
              <a:buSzPts val="1100"/>
              <a:buNone/>
              <a:defRPr sz="1100">
                <a:solidFill>
                  <a:schemeClr val="dk1"/>
                </a:solidFill>
              </a:defRPr>
            </a:lvl6pPr>
            <a:lvl7pPr lvl="6" rtl="0" algn="r">
              <a:spcBef>
                <a:spcPts val="0"/>
              </a:spcBef>
              <a:spcAft>
                <a:spcPts val="0"/>
              </a:spcAft>
              <a:buClr>
                <a:schemeClr val="dk1"/>
              </a:buClr>
              <a:buSzPts val="1100"/>
              <a:buNone/>
              <a:defRPr sz="1100">
                <a:solidFill>
                  <a:schemeClr val="dk1"/>
                </a:solidFill>
              </a:defRPr>
            </a:lvl7pPr>
            <a:lvl8pPr lvl="7" rtl="0" algn="r">
              <a:spcBef>
                <a:spcPts val="0"/>
              </a:spcBef>
              <a:spcAft>
                <a:spcPts val="0"/>
              </a:spcAft>
              <a:buClr>
                <a:schemeClr val="dk1"/>
              </a:buClr>
              <a:buSzPts val="1100"/>
              <a:buNone/>
              <a:defRPr sz="1100">
                <a:solidFill>
                  <a:schemeClr val="dk1"/>
                </a:solidFill>
              </a:defRPr>
            </a:lvl8pPr>
            <a:lvl9pPr lvl="8" rtl="0" algn="r">
              <a:spcBef>
                <a:spcPts val="0"/>
              </a:spcBef>
              <a:spcAft>
                <a:spcPts val="0"/>
              </a:spcAft>
              <a:buClr>
                <a:schemeClr val="dk1"/>
              </a:buClr>
              <a:buSzPts val="1100"/>
              <a:buNone/>
              <a:defRPr sz="1100">
                <a:solidFill>
                  <a:schemeClr val="dk1"/>
                </a:solidFill>
              </a:defRPr>
            </a:lvl9pPr>
          </a:lstStyle>
          <a:p/>
        </p:txBody>
      </p:sp>
      <p:sp>
        <p:nvSpPr>
          <p:cNvPr id="128" name="Google Shape;128;p22"/>
          <p:cNvSpPr txBox="1"/>
          <p:nvPr>
            <p:ph idx="6" type="subTitle"/>
          </p:nvPr>
        </p:nvSpPr>
        <p:spPr>
          <a:xfrm flipH="1">
            <a:off x="6432425" y="2954750"/>
            <a:ext cx="1985100" cy="9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900"/>
              <a:buNone/>
              <a:defRPr sz="900">
                <a:solidFill>
                  <a:schemeClr val="dk1"/>
                </a:solidFill>
              </a:defRPr>
            </a:lvl1pPr>
            <a:lvl2pPr lvl="1" rtl="0" algn="r">
              <a:lnSpc>
                <a:spcPct val="100000"/>
              </a:lnSpc>
              <a:spcBef>
                <a:spcPts val="0"/>
              </a:spcBef>
              <a:spcAft>
                <a:spcPts val="0"/>
              </a:spcAft>
              <a:buClr>
                <a:schemeClr val="dk1"/>
              </a:buClr>
              <a:buSzPts val="900"/>
              <a:buNone/>
              <a:defRPr sz="900">
                <a:solidFill>
                  <a:schemeClr val="dk1"/>
                </a:solidFill>
              </a:defRPr>
            </a:lvl2pPr>
            <a:lvl3pPr lvl="2" rtl="0" algn="r">
              <a:lnSpc>
                <a:spcPct val="100000"/>
              </a:lnSpc>
              <a:spcBef>
                <a:spcPts val="0"/>
              </a:spcBef>
              <a:spcAft>
                <a:spcPts val="0"/>
              </a:spcAft>
              <a:buClr>
                <a:schemeClr val="dk1"/>
              </a:buClr>
              <a:buSzPts val="900"/>
              <a:buNone/>
              <a:defRPr sz="900">
                <a:solidFill>
                  <a:schemeClr val="dk1"/>
                </a:solidFill>
              </a:defRPr>
            </a:lvl3pPr>
            <a:lvl4pPr lvl="3" rtl="0" algn="r">
              <a:lnSpc>
                <a:spcPct val="100000"/>
              </a:lnSpc>
              <a:spcBef>
                <a:spcPts val="0"/>
              </a:spcBef>
              <a:spcAft>
                <a:spcPts val="0"/>
              </a:spcAft>
              <a:buClr>
                <a:schemeClr val="dk1"/>
              </a:buClr>
              <a:buSzPts val="900"/>
              <a:buNone/>
              <a:defRPr sz="900">
                <a:solidFill>
                  <a:schemeClr val="dk1"/>
                </a:solidFill>
              </a:defRPr>
            </a:lvl4pPr>
            <a:lvl5pPr lvl="4" rtl="0" algn="r">
              <a:lnSpc>
                <a:spcPct val="100000"/>
              </a:lnSpc>
              <a:spcBef>
                <a:spcPts val="0"/>
              </a:spcBef>
              <a:spcAft>
                <a:spcPts val="0"/>
              </a:spcAft>
              <a:buClr>
                <a:schemeClr val="dk1"/>
              </a:buClr>
              <a:buSzPts val="900"/>
              <a:buNone/>
              <a:defRPr sz="900">
                <a:solidFill>
                  <a:schemeClr val="dk1"/>
                </a:solidFill>
              </a:defRPr>
            </a:lvl5pPr>
            <a:lvl6pPr lvl="5" rtl="0" algn="r">
              <a:lnSpc>
                <a:spcPct val="100000"/>
              </a:lnSpc>
              <a:spcBef>
                <a:spcPts val="0"/>
              </a:spcBef>
              <a:spcAft>
                <a:spcPts val="0"/>
              </a:spcAft>
              <a:buClr>
                <a:schemeClr val="dk1"/>
              </a:buClr>
              <a:buSzPts val="900"/>
              <a:buNone/>
              <a:defRPr sz="900">
                <a:solidFill>
                  <a:schemeClr val="dk1"/>
                </a:solidFill>
              </a:defRPr>
            </a:lvl6pPr>
            <a:lvl7pPr lvl="6" rtl="0" algn="r">
              <a:lnSpc>
                <a:spcPct val="100000"/>
              </a:lnSpc>
              <a:spcBef>
                <a:spcPts val="0"/>
              </a:spcBef>
              <a:spcAft>
                <a:spcPts val="0"/>
              </a:spcAft>
              <a:buClr>
                <a:schemeClr val="dk1"/>
              </a:buClr>
              <a:buSzPts val="900"/>
              <a:buNone/>
              <a:defRPr sz="900">
                <a:solidFill>
                  <a:schemeClr val="dk1"/>
                </a:solidFill>
              </a:defRPr>
            </a:lvl7pPr>
            <a:lvl8pPr lvl="7" rtl="0" algn="r">
              <a:lnSpc>
                <a:spcPct val="100000"/>
              </a:lnSpc>
              <a:spcBef>
                <a:spcPts val="0"/>
              </a:spcBef>
              <a:spcAft>
                <a:spcPts val="0"/>
              </a:spcAft>
              <a:buClr>
                <a:schemeClr val="dk1"/>
              </a:buClr>
              <a:buSzPts val="900"/>
              <a:buNone/>
              <a:defRPr sz="900">
                <a:solidFill>
                  <a:schemeClr val="dk1"/>
                </a:solidFill>
              </a:defRPr>
            </a:lvl8pPr>
            <a:lvl9pPr lvl="8" rtl="0" algn="r">
              <a:lnSpc>
                <a:spcPct val="100000"/>
              </a:lnSpc>
              <a:spcBef>
                <a:spcPts val="0"/>
              </a:spcBef>
              <a:spcAft>
                <a:spcPts val="0"/>
              </a:spcAft>
              <a:buClr>
                <a:schemeClr val="dk1"/>
              </a:buClr>
              <a:buSzPts val="900"/>
              <a:buNone/>
              <a:defRPr sz="900">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
  <p:cSld name="CUSTOM_15_1_1_2_1">
    <p:spTree>
      <p:nvGrpSpPr>
        <p:cNvPr id="129" name="Shape 129"/>
        <p:cNvGrpSpPr/>
        <p:nvPr/>
      </p:nvGrpSpPr>
      <p:grpSpPr>
        <a:xfrm>
          <a:off x="0" y="0"/>
          <a:ext cx="0" cy="0"/>
          <a:chOff x="0" y="0"/>
          <a:chExt cx="0" cy="0"/>
        </a:xfrm>
      </p:grpSpPr>
      <p:sp>
        <p:nvSpPr>
          <p:cNvPr id="130" name="Google Shape;130;p23"/>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1">
  <p:cSld name="CUSTOM_15_1_1_2">
    <p:spTree>
      <p:nvGrpSpPr>
        <p:cNvPr id="131" name="Shape 131"/>
        <p:cNvGrpSpPr/>
        <p:nvPr/>
      </p:nvGrpSpPr>
      <p:grpSpPr>
        <a:xfrm>
          <a:off x="0" y="0"/>
          <a:ext cx="0" cy="0"/>
          <a:chOff x="0" y="0"/>
          <a:chExt cx="0" cy="0"/>
        </a:xfrm>
      </p:grpSpPr>
      <p:sp>
        <p:nvSpPr>
          <p:cNvPr id="132" name="Google Shape;132;p24"/>
          <p:cNvSpPr txBox="1"/>
          <p:nvPr>
            <p:ph type="ctrTitle"/>
          </p:nvPr>
        </p:nvSpPr>
        <p:spPr>
          <a:xfrm>
            <a:off x="6793000" y="405336"/>
            <a:ext cx="1737300" cy="94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5">
    <p:spTree>
      <p:nvGrpSpPr>
        <p:cNvPr id="133" name="Shape 133"/>
        <p:cNvGrpSpPr/>
        <p:nvPr/>
      </p:nvGrpSpPr>
      <p:grpSpPr>
        <a:xfrm>
          <a:off x="0" y="0"/>
          <a:ext cx="0" cy="0"/>
          <a:chOff x="0" y="0"/>
          <a:chExt cx="0" cy="0"/>
        </a:xfrm>
      </p:grpSpPr>
      <p:sp>
        <p:nvSpPr>
          <p:cNvPr id="134" name="Google Shape;134;p25"/>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22">
    <p:spTree>
      <p:nvGrpSpPr>
        <p:cNvPr id="135" name="Shape 135"/>
        <p:cNvGrpSpPr/>
        <p:nvPr/>
      </p:nvGrpSpPr>
      <p:grpSpPr>
        <a:xfrm>
          <a:off x="0" y="0"/>
          <a:ext cx="0" cy="0"/>
          <a:chOff x="0" y="0"/>
          <a:chExt cx="0" cy="0"/>
        </a:xfrm>
      </p:grpSpPr>
      <p:sp>
        <p:nvSpPr>
          <p:cNvPr id="136" name="Google Shape;136;p26"/>
          <p:cNvSpPr/>
          <p:nvPr/>
        </p:nvSpPr>
        <p:spPr>
          <a:xfrm flipH="1">
            <a:off x="4308501" y="-410756"/>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6"/>
          <p:cNvSpPr/>
          <p:nvPr/>
        </p:nvSpPr>
        <p:spPr>
          <a:xfrm flipH="1">
            <a:off x="7518426" y="-410756"/>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6"/>
          <p:cNvSpPr txBox="1"/>
          <p:nvPr>
            <p:ph type="ctrTitle"/>
          </p:nvPr>
        </p:nvSpPr>
        <p:spPr>
          <a:xfrm flipH="1">
            <a:off x="5526018" y="1652050"/>
            <a:ext cx="17316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800"/>
              <a:buFont typeface="Nunito Sans ExtraBold"/>
              <a:buNone/>
              <a:defRPr b="0" sz="1800">
                <a:solidFill>
                  <a:schemeClr val="dk1"/>
                </a:solidFill>
                <a:latin typeface="Nunito Sans ExtraBold"/>
                <a:ea typeface="Nunito Sans ExtraBold"/>
                <a:cs typeface="Nunito Sans ExtraBold"/>
                <a:sym typeface="Nunito Sans ExtraBold"/>
              </a:defRPr>
            </a:lvl1pPr>
            <a:lvl2pPr lvl="1"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2pPr>
            <a:lvl3pPr lvl="2"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3pPr>
            <a:lvl4pPr lvl="3"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4pPr>
            <a:lvl5pPr lvl="4"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5pPr>
            <a:lvl6pPr lvl="5"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6pPr>
            <a:lvl7pPr lvl="6"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7pPr>
            <a:lvl8pPr lvl="7"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8pPr>
            <a:lvl9pPr lvl="8"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9pPr>
          </a:lstStyle>
          <a:p/>
        </p:txBody>
      </p:sp>
      <p:sp>
        <p:nvSpPr>
          <p:cNvPr id="139" name="Google Shape;139;p26"/>
          <p:cNvSpPr txBox="1"/>
          <p:nvPr>
            <p:ph idx="2" type="ctrTitle"/>
          </p:nvPr>
        </p:nvSpPr>
        <p:spPr>
          <a:xfrm>
            <a:off x="3999944" y="2355535"/>
            <a:ext cx="3281400" cy="8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100"/>
              <a:buFont typeface="Assistant Light"/>
              <a:buNone/>
              <a:defRPr b="0" sz="1100">
                <a:latin typeface="Assistant Light"/>
                <a:ea typeface="Assistant Light"/>
                <a:cs typeface="Assistant Light"/>
                <a:sym typeface="Assistant Light"/>
              </a:defRPr>
            </a:lvl1pPr>
            <a:lvl2pPr lvl="1" rtl="0" algn="r">
              <a:spcBef>
                <a:spcPts val="0"/>
              </a:spcBef>
              <a:spcAft>
                <a:spcPts val="0"/>
              </a:spcAft>
              <a:buSzPts val="1100"/>
              <a:buFont typeface="Assistant Light"/>
              <a:buNone/>
              <a:defRPr b="0" sz="1100">
                <a:latin typeface="Assistant Light"/>
                <a:ea typeface="Assistant Light"/>
                <a:cs typeface="Assistant Light"/>
                <a:sym typeface="Assistant Light"/>
              </a:defRPr>
            </a:lvl2pPr>
            <a:lvl3pPr lvl="2" rtl="0" algn="r">
              <a:spcBef>
                <a:spcPts val="0"/>
              </a:spcBef>
              <a:spcAft>
                <a:spcPts val="0"/>
              </a:spcAft>
              <a:buSzPts val="1100"/>
              <a:buFont typeface="Assistant Light"/>
              <a:buNone/>
              <a:defRPr b="0" sz="1100">
                <a:latin typeface="Assistant Light"/>
                <a:ea typeface="Assistant Light"/>
                <a:cs typeface="Assistant Light"/>
                <a:sym typeface="Assistant Light"/>
              </a:defRPr>
            </a:lvl3pPr>
            <a:lvl4pPr lvl="3" rtl="0" algn="r">
              <a:spcBef>
                <a:spcPts val="0"/>
              </a:spcBef>
              <a:spcAft>
                <a:spcPts val="0"/>
              </a:spcAft>
              <a:buSzPts val="1100"/>
              <a:buFont typeface="Assistant Light"/>
              <a:buNone/>
              <a:defRPr b="0" sz="1100">
                <a:latin typeface="Assistant Light"/>
                <a:ea typeface="Assistant Light"/>
                <a:cs typeface="Assistant Light"/>
                <a:sym typeface="Assistant Light"/>
              </a:defRPr>
            </a:lvl4pPr>
            <a:lvl5pPr lvl="4" rtl="0" algn="r">
              <a:spcBef>
                <a:spcPts val="0"/>
              </a:spcBef>
              <a:spcAft>
                <a:spcPts val="0"/>
              </a:spcAft>
              <a:buSzPts val="1100"/>
              <a:buFont typeface="Assistant Light"/>
              <a:buNone/>
              <a:defRPr b="0" sz="1100">
                <a:latin typeface="Assistant Light"/>
                <a:ea typeface="Assistant Light"/>
                <a:cs typeface="Assistant Light"/>
                <a:sym typeface="Assistant Light"/>
              </a:defRPr>
            </a:lvl5pPr>
            <a:lvl6pPr lvl="5" rtl="0" algn="r">
              <a:spcBef>
                <a:spcPts val="0"/>
              </a:spcBef>
              <a:spcAft>
                <a:spcPts val="0"/>
              </a:spcAft>
              <a:buSzPts val="1100"/>
              <a:buFont typeface="Assistant Light"/>
              <a:buNone/>
              <a:defRPr b="0" sz="1100">
                <a:latin typeface="Assistant Light"/>
                <a:ea typeface="Assistant Light"/>
                <a:cs typeface="Assistant Light"/>
                <a:sym typeface="Assistant Light"/>
              </a:defRPr>
            </a:lvl6pPr>
            <a:lvl7pPr lvl="6" rtl="0" algn="r">
              <a:spcBef>
                <a:spcPts val="0"/>
              </a:spcBef>
              <a:spcAft>
                <a:spcPts val="0"/>
              </a:spcAft>
              <a:buSzPts val="1100"/>
              <a:buFont typeface="Assistant Light"/>
              <a:buNone/>
              <a:defRPr b="0" sz="1100">
                <a:latin typeface="Assistant Light"/>
                <a:ea typeface="Assistant Light"/>
                <a:cs typeface="Assistant Light"/>
                <a:sym typeface="Assistant Light"/>
              </a:defRPr>
            </a:lvl7pPr>
            <a:lvl8pPr lvl="7" rtl="0" algn="r">
              <a:spcBef>
                <a:spcPts val="0"/>
              </a:spcBef>
              <a:spcAft>
                <a:spcPts val="0"/>
              </a:spcAft>
              <a:buSzPts val="1100"/>
              <a:buFont typeface="Assistant Light"/>
              <a:buNone/>
              <a:defRPr b="0" sz="1100">
                <a:latin typeface="Assistant Light"/>
                <a:ea typeface="Assistant Light"/>
                <a:cs typeface="Assistant Light"/>
                <a:sym typeface="Assistant Light"/>
              </a:defRPr>
            </a:lvl8pPr>
            <a:lvl9pPr lvl="8" rtl="0" algn="r">
              <a:spcBef>
                <a:spcPts val="0"/>
              </a:spcBef>
              <a:spcAft>
                <a:spcPts val="0"/>
              </a:spcAft>
              <a:buSzPts val="1100"/>
              <a:buFont typeface="Assistant Light"/>
              <a:buNone/>
              <a:defRPr b="0" sz="1100">
                <a:latin typeface="Assistant Light"/>
                <a:ea typeface="Assistant Light"/>
                <a:cs typeface="Assistant Light"/>
                <a:sym typeface="Assistant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redits">
  <p:cSld name="CUSTOM_14">
    <p:spTree>
      <p:nvGrpSpPr>
        <p:cNvPr id="140" name="Shape 140"/>
        <p:cNvGrpSpPr/>
        <p:nvPr/>
      </p:nvGrpSpPr>
      <p:grpSpPr>
        <a:xfrm>
          <a:off x="0" y="0"/>
          <a:ext cx="0" cy="0"/>
          <a:chOff x="0" y="0"/>
          <a:chExt cx="0" cy="0"/>
        </a:xfrm>
      </p:grpSpPr>
      <p:sp>
        <p:nvSpPr>
          <p:cNvPr id="141" name="Google Shape;141;p27"/>
          <p:cNvSpPr/>
          <p:nvPr/>
        </p:nvSpPr>
        <p:spPr>
          <a:xfrm>
            <a:off x="-64300" y="1073700"/>
            <a:ext cx="9251875" cy="4108375"/>
          </a:xfrm>
          <a:custGeom>
            <a:rect b="b" l="l" r="r" t="t"/>
            <a:pathLst>
              <a:path extrusionOk="0" h="164335" w="370075">
                <a:moveTo>
                  <a:pt x="2058" y="32147"/>
                </a:moveTo>
                <a:lnTo>
                  <a:pt x="186709" y="0"/>
                </a:lnTo>
                <a:lnTo>
                  <a:pt x="370075" y="32147"/>
                </a:lnTo>
                <a:lnTo>
                  <a:pt x="370075" y="164335"/>
                </a:lnTo>
                <a:lnTo>
                  <a:pt x="0" y="164335"/>
                </a:lnTo>
                <a:close/>
              </a:path>
            </a:pathLst>
          </a:custGeom>
          <a:solidFill>
            <a:schemeClr val="dk1"/>
          </a:solidFill>
          <a:ln>
            <a:noFill/>
          </a:ln>
        </p:spPr>
      </p:sp>
      <p:sp>
        <p:nvSpPr>
          <p:cNvPr id="142" name="Google Shape;142;p27"/>
          <p:cNvSpPr txBox="1"/>
          <p:nvPr>
            <p:ph idx="1" type="body"/>
          </p:nvPr>
        </p:nvSpPr>
        <p:spPr>
          <a:xfrm>
            <a:off x="2780100" y="2134800"/>
            <a:ext cx="3583800" cy="14760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600"/>
              </a:spcBef>
              <a:spcAft>
                <a:spcPts val="0"/>
              </a:spcAft>
              <a:buClr>
                <a:schemeClr val="lt1"/>
              </a:buClr>
              <a:buSzPts val="1100"/>
              <a:buChar char="○"/>
              <a:defRPr sz="1100">
                <a:solidFill>
                  <a:schemeClr val="lt1"/>
                </a:solidFill>
              </a:defRPr>
            </a:lvl2pPr>
            <a:lvl3pPr indent="-298450" lvl="2" marL="1371600" rtl="0">
              <a:spcBef>
                <a:spcPts val="1600"/>
              </a:spcBef>
              <a:spcAft>
                <a:spcPts val="0"/>
              </a:spcAft>
              <a:buClr>
                <a:schemeClr val="lt1"/>
              </a:buClr>
              <a:buSzPts val="1100"/>
              <a:buChar char="■"/>
              <a:defRPr sz="1100">
                <a:solidFill>
                  <a:schemeClr val="lt1"/>
                </a:solidFill>
              </a:defRPr>
            </a:lvl3pPr>
            <a:lvl4pPr indent="-298450" lvl="3" marL="1828800" rtl="0">
              <a:spcBef>
                <a:spcPts val="1600"/>
              </a:spcBef>
              <a:spcAft>
                <a:spcPts val="0"/>
              </a:spcAft>
              <a:buClr>
                <a:schemeClr val="lt1"/>
              </a:buClr>
              <a:buSzPts val="1100"/>
              <a:buChar char="●"/>
              <a:defRPr sz="1100">
                <a:solidFill>
                  <a:schemeClr val="lt1"/>
                </a:solidFill>
              </a:defRPr>
            </a:lvl4pPr>
            <a:lvl5pPr indent="-298450" lvl="4" marL="2286000" rtl="0">
              <a:spcBef>
                <a:spcPts val="1600"/>
              </a:spcBef>
              <a:spcAft>
                <a:spcPts val="0"/>
              </a:spcAft>
              <a:buClr>
                <a:schemeClr val="lt1"/>
              </a:buClr>
              <a:buSzPts val="1100"/>
              <a:buChar char="○"/>
              <a:defRPr sz="1100">
                <a:solidFill>
                  <a:schemeClr val="lt1"/>
                </a:solidFill>
              </a:defRPr>
            </a:lvl5pPr>
            <a:lvl6pPr indent="-298450" lvl="5" marL="2743200" rtl="0">
              <a:spcBef>
                <a:spcPts val="1600"/>
              </a:spcBef>
              <a:spcAft>
                <a:spcPts val="0"/>
              </a:spcAft>
              <a:buClr>
                <a:schemeClr val="lt1"/>
              </a:buClr>
              <a:buSzPts val="1100"/>
              <a:buChar char="■"/>
              <a:defRPr sz="1100">
                <a:solidFill>
                  <a:schemeClr val="lt1"/>
                </a:solidFill>
              </a:defRPr>
            </a:lvl6pPr>
            <a:lvl7pPr indent="-298450" lvl="6" marL="3200400" rtl="0">
              <a:spcBef>
                <a:spcPts val="1600"/>
              </a:spcBef>
              <a:spcAft>
                <a:spcPts val="0"/>
              </a:spcAft>
              <a:buClr>
                <a:schemeClr val="lt1"/>
              </a:buClr>
              <a:buSzPts val="1100"/>
              <a:buChar char="●"/>
              <a:defRPr sz="1100">
                <a:solidFill>
                  <a:schemeClr val="lt1"/>
                </a:solidFill>
              </a:defRPr>
            </a:lvl7pPr>
            <a:lvl8pPr indent="-298450" lvl="7" marL="3657600" rtl="0">
              <a:spcBef>
                <a:spcPts val="1600"/>
              </a:spcBef>
              <a:spcAft>
                <a:spcPts val="0"/>
              </a:spcAft>
              <a:buClr>
                <a:schemeClr val="lt1"/>
              </a:buClr>
              <a:buSzPts val="1100"/>
              <a:buChar char="○"/>
              <a:defRPr sz="1100">
                <a:solidFill>
                  <a:schemeClr val="lt1"/>
                </a:solidFill>
              </a:defRPr>
            </a:lvl8pPr>
            <a:lvl9pPr indent="-298450" lvl="8" marL="4114800" rtl="0">
              <a:spcBef>
                <a:spcPts val="1600"/>
              </a:spcBef>
              <a:spcAft>
                <a:spcPts val="1600"/>
              </a:spcAft>
              <a:buClr>
                <a:schemeClr val="lt1"/>
              </a:buClr>
              <a:buSzPts val="1100"/>
              <a:buChar char="■"/>
              <a:defRPr sz="1100">
                <a:solidFill>
                  <a:schemeClr val="lt1"/>
                </a:solidFill>
              </a:defRPr>
            </a:lvl9pPr>
          </a:lstStyle>
          <a:p/>
        </p:txBody>
      </p:sp>
      <p:sp>
        <p:nvSpPr>
          <p:cNvPr id="143" name="Google Shape;143;p27"/>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sources">
  <p:cSld name="CUSTOM_14_1">
    <p:spTree>
      <p:nvGrpSpPr>
        <p:cNvPr id="144" name="Shape 144"/>
        <p:cNvGrpSpPr/>
        <p:nvPr/>
      </p:nvGrpSpPr>
      <p:grpSpPr>
        <a:xfrm>
          <a:off x="0" y="0"/>
          <a:ext cx="0" cy="0"/>
          <a:chOff x="0" y="0"/>
          <a:chExt cx="0" cy="0"/>
        </a:xfrm>
      </p:grpSpPr>
      <p:grpSp>
        <p:nvGrpSpPr>
          <p:cNvPr id="145" name="Google Shape;145;p28"/>
          <p:cNvGrpSpPr/>
          <p:nvPr/>
        </p:nvGrpSpPr>
        <p:grpSpPr>
          <a:xfrm>
            <a:off x="-6586" y="-192875"/>
            <a:ext cx="9174175" cy="1384272"/>
            <a:chOff x="0" y="-40481"/>
            <a:chExt cx="9144000" cy="1384272"/>
          </a:xfrm>
        </p:grpSpPr>
        <p:sp>
          <p:nvSpPr>
            <p:cNvPr id="146" name="Google Shape;146;p28"/>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8"/>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28"/>
          <p:cNvSpPr txBox="1"/>
          <p:nvPr>
            <p:ph idx="1" type="body"/>
          </p:nvPr>
        </p:nvSpPr>
        <p:spPr>
          <a:xfrm>
            <a:off x="720000" y="1183700"/>
            <a:ext cx="3771600" cy="1476000"/>
          </a:xfrm>
          <a:prstGeom prst="rect">
            <a:avLst/>
          </a:prstGeom>
        </p:spPr>
        <p:txBody>
          <a:bodyPr anchorCtr="0" anchor="t" bIns="91425" lIns="91425" spcFirstLastPara="1" rIns="91425" wrap="square" tIns="91425">
            <a:noAutofit/>
          </a:bodyPr>
          <a:lstStyle>
            <a:lvl1pPr indent="-285750" lvl="0" marL="457200" rtl="0">
              <a:spcBef>
                <a:spcPts val="0"/>
              </a:spcBef>
              <a:spcAft>
                <a:spcPts val="0"/>
              </a:spcAft>
              <a:buClr>
                <a:srgbClr val="000000"/>
              </a:buClr>
              <a:buSzPts val="900"/>
              <a:buChar char="●"/>
              <a:defRPr sz="900">
                <a:solidFill>
                  <a:srgbClr val="000000"/>
                </a:solidFill>
              </a:defRPr>
            </a:lvl1pPr>
            <a:lvl2pPr indent="-285750" lvl="1" marL="914400" rtl="0">
              <a:spcBef>
                <a:spcPts val="1600"/>
              </a:spcBef>
              <a:spcAft>
                <a:spcPts val="0"/>
              </a:spcAft>
              <a:buClr>
                <a:srgbClr val="000000"/>
              </a:buClr>
              <a:buSzPts val="900"/>
              <a:buChar char="○"/>
              <a:defRPr sz="900">
                <a:solidFill>
                  <a:srgbClr val="000000"/>
                </a:solidFill>
              </a:defRPr>
            </a:lvl2pPr>
            <a:lvl3pPr indent="-285750" lvl="2" marL="1371600" rtl="0">
              <a:spcBef>
                <a:spcPts val="1600"/>
              </a:spcBef>
              <a:spcAft>
                <a:spcPts val="0"/>
              </a:spcAft>
              <a:buClr>
                <a:srgbClr val="000000"/>
              </a:buClr>
              <a:buSzPts val="900"/>
              <a:buChar char="■"/>
              <a:defRPr sz="900">
                <a:solidFill>
                  <a:srgbClr val="000000"/>
                </a:solidFill>
              </a:defRPr>
            </a:lvl3pPr>
            <a:lvl4pPr indent="-285750" lvl="3" marL="1828800" rtl="0">
              <a:spcBef>
                <a:spcPts val="1600"/>
              </a:spcBef>
              <a:spcAft>
                <a:spcPts val="0"/>
              </a:spcAft>
              <a:buClr>
                <a:srgbClr val="000000"/>
              </a:buClr>
              <a:buSzPts val="900"/>
              <a:buChar char="●"/>
              <a:defRPr sz="900">
                <a:solidFill>
                  <a:srgbClr val="000000"/>
                </a:solidFill>
              </a:defRPr>
            </a:lvl4pPr>
            <a:lvl5pPr indent="-285750" lvl="4" marL="2286000" rtl="0">
              <a:spcBef>
                <a:spcPts val="1600"/>
              </a:spcBef>
              <a:spcAft>
                <a:spcPts val="0"/>
              </a:spcAft>
              <a:buClr>
                <a:srgbClr val="000000"/>
              </a:buClr>
              <a:buSzPts val="900"/>
              <a:buChar char="○"/>
              <a:defRPr sz="900">
                <a:solidFill>
                  <a:srgbClr val="000000"/>
                </a:solidFill>
              </a:defRPr>
            </a:lvl5pPr>
            <a:lvl6pPr indent="-285750" lvl="5" marL="2743200" rtl="0">
              <a:spcBef>
                <a:spcPts val="1600"/>
              </a:spcBef>
              <a:spcAft>
                <a:spcPts val="0"/>
              </a:spcAft>
              <a:buClr>
                <a:srgbClr val="000000"/>
              </a:buClr>
              <a:buSzPts val="900"/>
              <a:buChar char="■"/>
              <a:defRPr sz="900">
                <a:solidFill>
                  <a:srgbClr val="000000"/>
                </a:solidFill>
              </a:defRPr>
            </a:lvl6pPr>
            <a:lvl7pPr indent="-285750" lvl="6" marL="3200400" rtl="0">
              <a:spcBef>
                <a:spcPts val="1600"/>
              </a:spcBef>
              <a:spcAft>
                <a:spcPts val="0"/>
              </a:spcAft>
              <a:buClr>
                <a:srgbClr val="000000"/>
              </a:buClr>
              <a:buSzPts val="900"/>
              <a:buChar char="●"/>
              <a:defRPr sz="900">
                <a:solidFill>
                  <a:srgbClr val="000000"/>
                </a:solidFill>
              </a:defRPr>
            </a:lvl7pPr>
            <a:lvl8pPr indent="-285750" lvl="7" marL="3657600" rtl="0">
              <a:spcBef>
                <a:spcPts val="1600"/>
              </a:spcBef>
              <a:spcAft>
                <a:spcPts val="0"/>
              </a:spcAft>
              <a:buClr>
                <a:srgbClr val="000000"/>
              </a:buClr>
              <a:buSzPts val="900"/>
              <a:buChar char="○"/>
              <a:defRPr sz="900">
                <a:solidFill>
                  <a:srgbClr val="000000"/>
                </a:solidFill>
              </a:defRPr>
            </a:lvl8pPr>
            <a:lvl9pPr indent="-285750" lvl="8" marL="4114800" rtl="0">
              <a:spcBef>
                <a:spcPts val="1600"/>
              </a:spcBef>
              <a:spcAft>
                <a:spcPts val="1600"/>
              </a:spcAft>
              <a:buClr>
                <a:srgbClr val="000000"/>
              </a:buClr>
              <a:buSzPts val="900"/>
              <a:buChar char="■"/>
              <a:defRPr sz="900">
                <a:solidFill>
                  <a:srgbClr val="000000"/>
                </a:solidFill>
              </a:defRPr>
            </a:lvl9pPr>
          </a:lstStyle>
          <a:p/>
        </p:txBody>
      </p:sp>
      <p:sp>
        <p:nvSpPr>
          <p:cNvPr id="149" name="Google Shape;149;p28"/>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24">
    <p:bg>
      <p:bgPr>
        <a:noFill/>
      </p:bgPr>
    </p:bg>
    <p:spTree>
      <p:nvGrpSpPr>
        <p:cNvPr id="150" name="Shape 15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highlight>
                  <a:schemeClr val="dk1"/>
                </a:highlight>
              </a:defRPr>
            </a:lvl1pPr>
            <a:lvl2pPr lvl="1" rtl="0">
              <a:spcBef>
                <a:spcPts val="0"/>
              </a:spcBef>
              <a:spcAft>
                <a:spcPts val="0"/>
              </a:spcAft>
              <a:buSzPts val="3000"/>
              <a:buNone/>
              <a:defRPr sz="3000">
                <a:highlight>
                  <a:schemeClr val="dk1"/>
                </a:highlight>
              </a:defRPr>
            </a:lvl2pPr>
            <a:lvl3pPr lvl="2" rtl="0">
              <a:spcBef>
                <a:spcPts val="0"/>
              </a:spcBef>
              <a:spcAft>
                <a:spcPts val="0"/>
              </a:spcAft>
              <a:buSzPts val="3000"/>
              <a:buNone/>
              <a:defRPr sz="3000">
                <a:highlight>
                  <a:schemeClr val="dk1"/>
                </a:highlight>
              </a:defRPr>
            </a:lvl3pPr>
            <a:lvl4pPr lvl="3" rtl="0">
              <a:spcBef>
                <a:spcPts val="0"/>
              </a:spcBef>
              <a:spcAft>
                <a:spcPts val="0"/>
              </a:spcAft>
              <a:buSzPts val="3000"/>
              <a:buNone/>
              <a:defRPr sz="3000">
                <a:highlight>
                  <a:schemeClr val="dk1"/>
                </a:highlight>
              </a:defRPr>
            </a:lvl4pPr>
            <a:lvl5pPr lvl="4" rtl="0">
              <a:spcBef>
                <a:spcPts val="0"/>
              </a:spcBef>
              <a:spcAft>
                <a:spcPts val="0"/>
              </a:spcAft>
              <a:buSzPts val="3000"/>
              <a:buNone/>
              <a:defRPr sz="3000">
                <a:highlight>
                  <a:schemeClr val="dk1"/>
                </a:highlight>
              </a:defRPr>
            </a:lvl5pPr>
            <a:lvl6pPr lvl="5" rtl="0">
              <a:spcBef>
                <a:spcPts val="0"/>
              </a:spcBef>
              <a:spcAft>
                <a:spcPts val="0"/>
              </a:spcAft>
              <a:buSzPts val="3000"/>
              <a:buNone/>
              <a:defRPr sz="3000">
                <a:highlight>
                  <a:schemeClr val="dk1"/>
                </a:highlight>
              </a:defRPr>
            </a:lvl6pPr>
            <a:lvl7pPr lvl="6" rtl="0">
              <a:spcBef>
                <a:spcPts val="0"/>
              </a:spcBef>
              <a:spcAft>
                <a:spcPts val="0"/>
              </a:spcAft>
              <a:buSzPts val="3000"/>
              <a:buNone/>
              <a:defRPr sz="3000">
                <a:highlight>
                  <a:schemeClr val="dk1"/>
                </a:highlight>
              </a:defRPr>
            </a:lvl7pPr>
            <a:lvl8pPr lvl="7" rtl="0">
              <a:spcBef>
                <a:spcPts val="0"/>
              </a:spcBef>
              <a:spcAft>
                <a:spcPts val="0"/>
              </a:spcAft>
              <a:buSzPts val="3000"/>
              <a:buNone/>
              <a:defRPr sz="3000">
                <a:highlight>
                  <a:schemeClr val="dk1"/>
                </a:highlight>
              </a:defRPr>
            </a:lvl8pPr>
            <a:lvl9pPr lvl="8" rtl="0">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accent1"/>
              </a:buClr>
              <a:buSzPts val="1800"/>
              <a:buChar char="●"/>
              <a:defRPr>
                <a:solidFill>
                  <a:schemeClr val="accent1"/>
                </a:solidFill>
                <a:highlight>
                  <a:schemeClr val="lt1"/>
                </a:highlight>
              </a:defRPr>
            </a:lvl1pPr>
            <a:lvl2pPr indent="-317500" lvl="1" marL="914400" rtl="0">
              <a:spcBef>
                <a:spcPts val="1600"/>
              </a:spcBef>
              <a:spcAft>
                <a:spcPts val="0"/>
              </a:spcAft>
              <a:buClr>
                <a:schemeClr val="accent1"/>
              </a:buClr>
              <a:buSzPts val="1400"/>
              <a:buChar char="○"/>
              <a:defRPr>
                <a:solidFill>
                  <a:schemeClr val="accent1"/>
                </a:solidFill>
                <a:highlight>
                  <a:schemeClr val="lt1"/>
                </a:highlight>
              </a:defRPr>
            </a:lvl2pPr>
            <a:lvl3pPr indent="-317500" lvl="2" marL="1371600" rtl="0">
              <a:spcBef>
                <a:spcPts val="1600"/>
              </a:spcBef>
              <a:spcAft>
                <a:spcPts val="0"/>
              </a:spcAft>
              <a:buClr>
                <a:schemeClr val="accent1"/>
              </a:buClr>
              <a:buSzPts val="1400"/>
              <a:buChar char="■"/>
              <a:defRPr>
                <a:solidFill>
                  <a:schemeClr val="accent1"/>
                </a:solidFill>
                <a:highlight>
                  <a:schemeClr val="lt1"/>
                </a:highlight>
              </a:defRPr>
            </a:lvl3pPr>
            <a:lvl4pPr indent="-317500" lvl="3" marL="1828800" rtl="0">
              <a:spcBef>
                <a:spcPts val="1600"/>
              </a:spcBef>
              <a:spcAft>
                <a:spcPts val="0"/>
              </a:spcAft>
              <a:buClr>
                <a:schemeClr val="accent1"/>
              </a:buClr>
              <a:buSzPts val="1400"/>
              <a:buChar char="●"/>
              <a:defRPr>
                <a:solidFill>
                  <a:schemeClr val="accent1"/>
                </a:solidFill>
                <a:highlight>
                  <a:schemeClr val="lt1"/>
                </a:highlight>
              </a:defRPr>
            </a:lvl4pPr>
            <a:lvl5pPr indent="-317500" lvl="4" marL="2286000" rtl="0">
              <a:spcBef>
                <a:spcPts val="1600"/>
              </a:spcBef>
              <a:spcAft>
                <a:spcPts val="0"/>
              </a:spcAft>
              <a:buClr>
                <a:schemeClr val="accent1"/>
              </a:buClr>
              <a:buSzPts val="1400"/>
              <a:buChar char="○"/>
              <a:defRPr>
                <a:solidFill>
                  <a:schemeClr val="accent1"/>
                </a:solidFill>
                <a:highlight>
                  <a:schemeClr val="lt1"/>
                </a:highlight>
              </a:defRPr>
            </a:lvl5pPr>
            <a:lvl6pPr indent="-317500" lvl="5" marL="2743200" rtl="0">
              <a:spcBef>
                <a:spcPts val="1600"/>
              </a:spcBef>
              <a:spcAft>
                <a:spcPts val="0"/>
              </a:spcAft>
              <a:buClr>
                <a:schemeClr val="accent1"/>
              </a:buClr>
              <a:buSzPts val="1400"/>
              <a:buChar char="■"/>
              <a:defRPr>
                <a:solidFill>
                  <a:schemeClr val="accent1"/>
                </a:solidFill>
                <a:highlight>
                  <a:schemeClr val="lt1"/>
                </a:highlight>
              </a:defRPr>
            </a:lvl6pPr>
            <a:lvl7pPr indent="-317500" lvl="6" marL="3200400" rtl="0">
              <a:spcBef>
                <a:spcPts val="1600"/>
              </a:spcBef>
              <a:spcAft>
                <a:spcPts val="0"/>
              </a:spcAft>
              <a:buClr>
                <a:schemeClr val="accent1"/>
              </a:buClr>
              <a:buSzPts val="1400"/>
              <a:buChar char="●"/>
              <a:defRPr>
                <a:solidFill>
                  <a:schemeClr val="accent1"/>
                </a:solidFill>
                <a:highlight>
                  <a:schemeClr val="lt1"/>
                </a:highlight>
              </a:defRPr>
            </a:lvl7pPr>
            <a:lvl8pPr indent="-317500" lvl="7" marL="3657600" rtl="0">
              <a:spcBef>
                <a:spcPts val="1600"/>
              </a:spcBef>
              <a:spcAft>
                <a:spcPts val="0"/>
              </a:spcAft>
              <a:buClr>
                <a:schemeClr val="accent1"/>
              </a:buClr>
              <a:buSzPts val="1400"/>
              <a:buChar char="○"/>
              <a:defRPr>
                <a:solidFill>
                  <a:schemeClr val="accent1"/>
                </a:solidFill>
                <a:highlight>
                  <a:schemeClr val="lt1"/>
                </a:highlight>
              </a:defRPr>
            </a:lvl8pPr>
            <a:lvl9pPr indent="-317500" lvl="8" marL="4114800" rtl="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2.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Source Code Pro"/>
                <a:ea typeface="Source Code Pro"/>
                <a:cs typeface="Source Code Pro"/>
                <a:sym typeface="Source Code Pro"/>
              </a:defRPr>
            </a:lvl1pPr>
            <a:lvl2pPr lvl="1" rtl="0" algn="r">
              <a:buNone/>
              <a:defRPr sz="1000">
                <a:solidFill>
                  <a:schemeClr val="accent1"/>
                </a:solidFill>
                <a:latin typeface="Source Code Pro"/>
                <a:ea typeface="Source Code Pro"/>
                <a:cs typeface="Source Code Pro"/>
                <a:sym typeface="Source Code Pro"/>
              </a:defRPr>
            </a:lvl2pPr>
            <a:lvl3pPr lvl="2" rtl="0" algn="r">
              <a:buNone/>
              <a:defRPr sz="1000">
                <a:solidFill>
                  <a:schemeClr val="accent1"/>
                </a:solidFill>
                <a:latin typeface="Source Code Pro"/>
                <a:ea typeface="Source Code Pro"/>
                <a:cs typeface="Source Code Pro"/>
                <a:sym typeface="Source Code Pro"/>
              </a:defRPr>
            </a:lvl3pPr>
            <a:lvl4pPr lvl="3" rtl="0" algn="r">
              <a:buNone/>
              <a:defRPr sz="1000">
                <a:solidFill>
                  <a:schemeClr val="accent1"/>
                </a:solidFill>
                <a:latin typeface="Source Code Pro"/>
                <a:ea typeface="Source Code Pro"/>
                <a:cs typeface="Source Code Pro"/>
                <a:sym typeface="Source Code Pro"/>
              </a:defRPr>
            </a:lvl4pPr>
            <a:lvl5pPr lvl="4" rtl="0" algn="r">
              <a:buNone/>
              <a:defRPr sz="1000">
                <a:solidFill>
                  <a:schemeClr val="accent1"/>
                </a:solidFill>
                <a:latin typeface="Source Code Pro"/>
                <a:ea typeface="Source Code Pro"/>
                <a:cs typeface="Source Code Pro"/>
                <a:sym typeface="Source Code Pro"/>
              </a:defRPr>
            </a:lvl5pPr>
            <a:lvl6pPr lvl="5" rtl="0" algn="r">
              <a:buNone/>
              <a:defRPr sz="1000">
                <a:solidFill>
                  <a:schemeClr val="accent1"/>
                </a:solidFill>
                <a:latin typeface="Source Code Pro"/>
                <a:ea typeface="Source Code Pro"/>
                <a:cs typeface="Source Code Pro"/>
                <a:sym typeface="Source Code Pro"/>
              </a:defRPr>
            </a:lvl6pPr>
            <a:lvl7pPr lvl="6" rtl="0" algn="r">
              <a:buNone/>
              <a:defRPr sz="1000">
                <a:solidFill>
                  <a:schemeClr val="accent1"/>
                </a:solidFill>
                <a:latin typeface="Source Code Pro"/>
                <a:ea typeface="Source Code Pro"/>
                <a:cs typeface="Source Code Pro"/>
                <a:sym typeface="Source Code Pro"/>
              </a:defRPr>
            </a:lvl7pPr>
            <a:lvl8pPr lvl="7" rtl="0" algn="r">
              <a:buNone/>
              <a:defRPr sz="1000">
                <a:solidFill>
                  <a:schemeClr val="accent1"/>
                </a:solidFill>
                <a:latin typeface="Source Code Pro"/>
                <a:ea typeface="Source Code Pro"/>
                <a:cs typeface="Source Code Pro"/>
                <a:sym typeface="Source Code Pro"/>
              </a:defRPr>
            </a:lvl8pPr>
            <a:lvl9pPr lvl="8" rtl="0"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9pPr>
          </a:lstStyle>
          <a:p/>
        </p:txBody>
      </p:sp>
      <p:sp>
        <p:nvSpPr>
          <p:cNvPr id="54" name="Google Shape;5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1pPr>
            <a:lvl2pPr indent="-304800" lvl="1" marL="9144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2pPr>
            <a:lvl3pPr indent="-304800" lvl="2" marL="13716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indent="-304800" lvl="3" marL="1828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indent="-304800" lvl="4" marL="22860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indent="-304800" lvl="5" marL="27432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indent="-304800" lvl="6" marL="32004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indent="-304800" lvl="7" marL="36576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indent="-304800" lvl="8" marL="4114800" rtl="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5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3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55.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56.png"/><Relationship Id="rId6"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7.png"/><Relationship Id="rId6" Type="http://schemas.openxmlformats.org/officeDocument/2006/relationships/image" Target="../media/image38.png"/><Relationship Id="rId7"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51.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5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30"/>
          <p:cNvSpPr txBox="1"/>
          <p:nvPr/>
        </p:nvSpPr>
        <p:spPr>
          <a:xfrm>
            <a:off x="227950" y="198200"/>
            <a:ext cx="86814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rPr>
              <a:t>Note: most of the in-depth explanation on what we did are in the </a:t>
            </a:r>
            <a:r>
              <a:rPr b="1" lang="en" sz="2400">
                <a:solidFill>
                  <a:srgbClr val="FF0000"/>
                </a:solidFill>
              </a:rPr>
              <a:t>project</a:t>
            </a:r>
            <a:r>
              <a:rPr b="1" lang="en" sz="2400">
                <a:solidFill>
                  <a:srgbClr val="FF0000"/>
                </a:solidFill>
              </a:rPr>
              <a:t> (.ipnyb) file itself, this powerpoint file is just a summary on what we did :-)</a:t>
            </a:r>
            <a:endParaRPr b="1" sz="24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39"/>
          <p:cNvSpPr txBox="1"/>
          <p:nvPr>
            <p:ph type="ctrTitle"/>
          </p:nvPr>
        </p:nvSpPr>
        <p:spPr>
          <a:xfrm flipH="1">
            <a:off x="1889225" y="2355525"/>
            <a:ext cx="25899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PREPARING THE DATASET</a:t>
            </a:r>
            <a:endParaRPr/>
          </a:p>
        </p:txBody>
      </p:sp>
      <p:sp>
        <p:nvSpPr>
          <p:cNvPr id="243" name="Google Shape;243;p39"/>
          <p:cNvSpPr txBox="1"/>
          <p:nvPr>
            <p:ph idx="2" type="title"/>
          </p:nvPr>
        </p:nvSpPr>
        <p:spPr>
          <a:xfrm flipH="1">
            <a:off x="1889225" y="17534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0"/>
          <p:cNvSpPr txBox="1"/>
          <p:nvPr>
            <p:ph type="ctrTitle"/>
          </p:nvPr>
        </p:nvSpPr>
        <p:spPr>
          <a:xfrm>
            <a:off x="2897250" y="58075"/>
            <a:ext cx="33495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HOW WE PREPARED THE DATA</a:t>
            </a:r>
            <a:endParaRPr sz="2400">
              <a:solidFill>
                <a:schemeClr val="lt1"/>
              </a:solidFill>
            </a:endParaRPr>
          </a:p>
        </p:txBody>
      </p:sp>
      <p:pic>
        <p:nvPicPr>
          <p:cNvPr id="249" name="Google Shape;249;p40"/>
          <p:cNvPicPr preferRelativeResize="0"/>
          <p:nvPr/>
        </p:nvPicPr>
        <p:blipFill>
          <a:blip r:embed="rId3">
            <a:alphaModFix/>
          </a:blip>
          <a:stretch>
            <a:fillRect/>
          </a:stretch>
        </p:blipFill>
        <p:spPr>
          <a:xfrm>
            <a:off x="1243838" y="1230775"/>
            <a:ext cx="6656326" cy="3835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41"/>
          <p:cNvSpPr txBox="1"/>
          <p:nvPr>
            <p:ph type="ctrTitle"/>
          </p:nvPr>
        </p:nvSpPr>
        <p:spPr>
          <a:xfrm>
            <a:off x="4479125" y="2405075"/>
            <a:ext cx="3107400" cy="80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LINEAR REGRESSION PREDICTION</a:t>
            </a:r>
            <a:endParaRPr/>
          </a:p>
        </p:txBody>
      </p:sp>
      <p:sp>
        <p:nvSpPr>
          <p:cNvPr id="255" name="Google Shape;255;p41"/>
          <p:cNvSpPr txBox="1"/>
          <p:nvPr>
            <p:ph idx="2" type="title"/>
          </p:nvPr>
        </p:nvSpPr>
        <p:spPr>
          <a:xfrm>
            <a:off x="4322366" y="1753435"/>
            <a:ext cx="2979300" cy="75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04</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2"/>
          <p:cNvSpPr txBox="1"/>
          <p:nvPr>
            <p:ph type="ctrTitle"/>
          </p:nvPr>
        </p:nvSpPr>
        <p:spPr>
          <a:xfrm>
            <a:off x="3081000" y="195461"/>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REGRESSION TECHNIQUE</a:t>
            </a:r>
            <a:endParaRPr sz="2400">
              <a:solidFill>
                <a:schemeClr val="lt1"/>
              </a:solidFill>
            </a:endParaRPr>
          </a:p>
        </p:txBody>
      </p:sp>
      <p:sp>
        <p:nvSpPr>
          <p:cNvPr id="261" name="Google Shape;261;p42"/>
          <p:cNvSpPr txBox="1"/>
          <p:nvPr>
            <p:ph idx="1" type="body"/>
          </p:nvPr>
        </p:nvSpPr>
        <p:spPr>
          <a:xfrm>
            <a:off x="402050" y="1522825"/>
            <a:ext cx="8055000" cy="3302700"/>
          </a:xfrm>
          <a:prstGeom prst="rect">
            <a:avLst/>
          </a:prstGeom>
        </p:spPr>
        <p:txBody>
          <a:bodyPr anchorCtr="0" anchor="t" bIns="91425" lIns="91425" spcFirstLastPara="1" rIns="91425" wrap="square" tIns="91425">
            <a:noAutofit/>
          </a:bodyPr>
          <a:lstStyle/>
          <a:p>
            <a:pPr indent="-241300" lvl="0" marL="241300" rtl="0" algn="l">
              <a:spcBef>
                <a:spcPts val="300"/>
              </a:spcBef>
              <a:spcAft>
                <a:spcPts val="0"/>
              </a:spcAft>
              <a:buClr>
                <a:schemeClr val="dk1"/>
              </a:buClr>
              <a:buSzPts val="1800"/>
              <a:buFont typeface="Assistant Light"/>
              <a:buChar char="⬣"/>
            </a:pPr>
            <a:r>
              <a:rPr lang="en" sz="1800">
                <a:solidFill>
                  <a:schemeClr val="dk1"/>
                </a:solidFill>
              </a:rPr>
              <a:t>After exploratory analysis, we came up with these regression predictors:</a:t>
            </a:r>
            <a:endParaRPr sz="1800">
              <a:solidFill>
                <a:schemeClr val="dk1"/>
              </a:solidFill>
            </a:endParaRPr>
          </a:p>
          <a:p>
            <a:pPr indent="-241300" lvl="1" marL="482600" rtl="0" algn="l">
              <a:spcBef>
                <a:spcPts val="300"/>
              </a:spcBef>
              <a:spcAft>
                <a:spcPts val="0"/>
              </a:spcAft>
              <a:buClr>
                <a:schemeClr val="dk1"/>
              </a:buClr>
              <a:buSzPts val="1800"/>
              <a:buFont typeface="Nunito Light"/>
              <a:buChar char="◂"/>
            </a:pPr>
            <a:r>
              <a:rPr lang="en" sz="1800">
                <a:solidFill>
                  <a:schemeClr val="dk1"/>
                </a:solidFill>
              </a:rPr>
              <a:t>Beds</a:t>
            </a:r>
            <a:endParaRPr sz="1800">
              <a:solidFill>
                <a:schemeClr val="dk1"/>
              </a:solidFill>
            </a:endParaRPr>
          </a:p>
          <a:p>
            <a:pPr indent="-241300" lvl="1" marL="482600" rtl="0" algn="l">
              <a:spcBef>
                <a:spcPts val="300"/>
              </a:spcBef>
              <a:spcAft>
                <a:spcPts val="0"/>
              </a:spcAft>
              <a:buClr>
                <a:schemeClr val="dk1"/>
              </a:buClr>
              <a:buSzPts val="1800"/>
              <a:buFont typeface="Nunito Light"/>
              <a:buChar char="◂"/>
            </a:pPr>
            <a:r>
              <a:rPr lang="en" sz="1800">
                <a:solidFill>
                  <a:schemeClr val="dk1"/>
                </a:solidFill>
              </a:rPr>
              <a:t>Bedrooms</a:t>
            </a:r>
            <a:endParaRPr sz="1800">
              <a:solidFill>
                <a:schemeClr val="dk1"/>
              </a:solidFill>
            </a:endParaRPr>
          </a:p>
          <a:p>
            <a:pPr indent="-241300" lvl="1" marL="482600" rtl="0" algn="l">
              <a:spcBef>
                <a:spcPts val="300"/>
              </a:spcBef>
              <a:spcAft>
                <a:spcPts val="0"/>
              </a:spcAft>
              <a:buClr>
                <a:schemeClr val="dk1"/>
              </a:buClr>
              <a:buSzPts val="1800"/>
              <a:buFont typeface="Nunito Light"/>
              <a:buChar char="◂"/>
            </a:pPr>
            <a:r>
              <a:rPr lang="en" sz="1800">
                <a:solidFill>
                  <a:schemeClr val="dk1"/>
                </a:solidFill>
              </a:rPr>
              <a:t>Bathrooms</a:t>
            </a:r>
            <a:endParaRPr sz="1800">
              <a:solidFill>
                <a:schemeClr val="dk1"/>
              </a:solidFill>
            </a:endParaRPr>
          </a:p>
          <a:p>
            <a:pPr indent="-241300" lvl="1" marL="482600" rtl="0" algn="l">
              <a:spcBef>
                <a:spcPts val="300"/>
              </a:spcBef>
              <a:spcAft>
                <a:spcPts val="0"/>
              </a:spcAft>
              <a:buClr>
                <a:schemeClr val="dk1"/>
              </a:buClr>
              <a:buSzPts val="1800"/>
              <a:buFont typeface="Nunito Light"/>
              <a:buChar char="◂"/>
            </a:pPr>
            <a:r>
              <a:rPr lang="en" sz="1800">
                <a:solidFill>
                  <a:schemeClr val="dk1"/>
                </a:solidFill>
              </a:rPr>
              <a:t>“a</a:t>
            </a:r>
            <a:r>
              <a:rPr lang="en" sz="1800">
                <a:solidFill>
                  <a:schemeClr val="dk1"/>
                </a:solidFill>
              </a:rPr>
              <a:t>ccommodates” </a:t>
            </a:r>
            <a:r>
              <a:rPr lang="en" sz="1800">
                <a:solidFill>
                  <a:schemeClr val="dk1"/>
                </a:solidFill>
              </a:rPr>
              <a:t>(number of people allowed)</a:t>
            </a:r>
            <a:endParaRPr sz="1800">
              <a:solidFill>
                <a:schemeClr val="dk1"/>
              </a:solidFill>
            </a:endParaRPr>
          </a:p>
          <a:p>
            <a:pPr indent="-241300" lvl="1" marL="482600" rtl="0" algn="l">
              <a:spcBef>
                <a:spcPts val="300"/>
              </a:spcBef>
              <a:spcAft>
                <a:spcPts val="0"/>
              </a:spcAft>
              <a:buClr>
                <a:schemeClr val="dk1"/>
              </a:buClr>
              <a:buSzPts val="1800"/>
              <a:buFont typeface="Nunito Light"/>
              <a:buChar char="◂"/>
            </a:pPr>
            <a:r>
              <a:rPr lang="en" sz="1800">
                <a:solidFill>
                  <a:schemeClr val="dk1"/>
                </a:solidFill>
              </a:rPr>
              <a:t>Amenities</a:t>
            </a:r>
            <a:r>
              <a:rPr lang="en" sz="1800">
                <a:solidFill>
                  <a:schemeClr val="dk1"/>
                </a:solidFill>
              </a:rPr>
              <a:t>, but we had to encode it first</a:t>
            </a:r>
            <a:endParaRPr sz="1800">
              <a:solidFill>
                <a:schemeClr val="dk1"/>
              </a:solidFill>
            </a:endParaRPr>
          </a:p>
        </p:txBody>
      </p:sp>
      <p:pic>
        <p:nvPicPr>
          <p:cNvPr id="262" name="Google Shape;262;p42"/>
          <p:cNvPicPr preferRelativeResize="0"/>
          <p:nvPr/>
        </p:nvPicPr>
        <p:blipFill>
          <a:blip r:embed="rId3">
            <a:alphaModFix/>
          </a:blip>
          <a:stretch>
            <a:fillRect/>
          </a:stretch>
        </p:blipFill>
        <p:spPr>
          <a:xfrm>
            <a:off x="434750" y="4089668"/>
            <a:ext cx="5254600" cy="623982"/>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263" name="Google Shape;263;p42"/>
          <p:cNvPicPr preferRelativeResize="0"/>
          <p:nvPr/>
        </p:nvPicPr>
        <p:blipFill>
          <a:blip r:embed="rId4">
            <a:alphaModFix/>
          </a:blip>
          <a:stretch>
            <a:fillRect/>
          </a:stretch>
        </p:blipFill>
        <p:spPr>
          <a:xfrm>
            <a:off x="6114925" y="3963513"/>
            <a:ext cx="2600325" cy="8763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3"/>
          <p:cNvSpPr txBox="1"/>
          <p:nvPr>
            <p:ph type="ctrTitle"/>
          </p:nvPr>
        </p:nvSpPr>
        <p:spPr>
          <a:xfrm>
            <a:off x="3081000" y="195461"/>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AMENITY ENCODING</a:t>
            </a:r>
            <a:endParaRPr sz="2400">
              <a:solidFill>
                <a:schemeClr val="lt1"/>
              </a:solidFill>
            </a:endParaRPr>
          </a:p>
        </p:txBody>
      </p:sp>
      <p:sp>
        <p:nvSpPr>
          <p:cNvPr id="269" name="Google Shape;269;p43"/>
          <p:cNvSpPr txBox="1"/>
          <p:nvPr>
            <p:ph idx="1" type="body"/>
          </p:nvPr>
        </p:nvSpPr>
        <p:spPr>
          <a:xfrm>
            <a:off x="402050" y="1381525"/>
            <a:ext cx="8055000" cy="3302700"/>
          </a:xfrm>
          <a:prstGeom prst="rect">
            <a:avLst/>
          </a:prstGeom>
        </p:spPr>
        <p:txBody>
          <a:bodyPr anchorCtr="0" anchor="t" bIns="91425" lIns="91425" spcFirstLastPara="1" rIns="91425" wrap="square" tIns="91425">
            <a:noAutofit/>
          </a:bodyPr>
          <a:lstStyle/>
          <a:p>
            <a:pPr indent="-241300" lvl="0" marL="241300" rtl="0" algn="l">
              <a:spcBef>
                <a:spcPts val="300"/>
              </a:spcBef>
              <a:spcAft>
                <a:spcPts val="0"/>
              </a:spcAft>
              <a:buClr>
                <a:schemeClr val="dk1"/>
              </a:buClr>
              <a:buSzPts val="1800"/>
              <a:buFont typeface="Assistant Light"/>
              <a:buChar char="⬣"/>
            </a:pPr>
            <a:r>
              <a:rPr lang="en" sz="1800">
                <a:solidFill>
                  <a:schemeClr val="dk1"/>
                </a:solidFill>
              </a:rPr>
              <a:t>When first presented with the data:</a:t>
            </a:r>
            <a:endParaRPr sz="1800">
              <a:solidFill>
                <a:schemeClr val="dk1"/>
              </a:solidFill>
            </a:endParaRPr>
          </a:p>
          <a:p>
            <a:pPr indent="-241300" lvl="1" marL="482600" rtl="0" algn="l">
              <a:spcBef>
                <a:spcPts val="300"/>
              </a:spcBef>
              <a:spcAft>
                <a:spcPts val="0"/>
              </a:spcAft>
              <a:buClr>
                <a:schemeClr val="dk1"/>
              </a:buClr>
              <a:buSzPts val="1800"/>
              <a:buFont typeface="Assistant Light"/>
              <a:buChar char="◂"/>
            </a:pPr>
            <a:r>
              <a:rPr lang="en" sz="1800">
                <a:solidFill>
                  <a:schemeClr val="dk1"/>
                </a:solidFill>
              </a:rPr>
              <a:t>Ameneties was a categorical variable</a:t>
            </a:r>
            <a:endParaRPr sz="1800">
              <a:solidFill>
                <a:schemeClr val="dk1"/>
              </a:solidFill>
            </a:endParaRPr>
          </a:p>
          <a:p>
            <a:pPr indent="-241300" lvl="1" marL="482600" rtl="0" algn="l">
              <a:spcBef>
                <a:spcPts val="300"/>
              </a:spcBef>
              <a:spcAft>
                <a:spcPts val="0"/>
              </a:spcAft>
              <a:buClr>
                <a:schemeClr val="dk1"/>
              </a:buClr>
              <a:buSzPts val="1800"/>
              <a:buFont typeface="Nunito Light"/>
              <a:buChar char="◂"/>
            </a:pPr>
            <a:r>
              <a:rPr lang="en" sz="1800">
                <a:solidFill>
                  <a:schemeClr val="dk1"/>
                </a:solidFill>
              </a:rPr>
              <a:t>Values were arranged in a string format containing all the different amenities</a:t>
            </a:r>
            <a:endParaRPr sz="1800">
              <a:solidFill>
                <a:schemeClr val="dk1"/>
              </a:solidFill>
            </a:endParaRPr>
          </a:p>
          <a:p>
            <a:pPr indent="-241300" lvl="1" marL="482600" rtl="0" algn="l">
              <a:spcBef>
                <a:spcPts val="300"/>
              </a:spcBef>
              <a:spcAft>
                <a:spcPts val="0"/>
              </a:spcAft>
              <a:buClr>
                <a:schemeClr val="dk1"/>
              </a:buClr>
              <a:buSzPts val="1800"/>
              <a:buFont typeface="Nunito Light"/>
              <a:buChar char="◂"/>
            </a:pPr>
            <a:r>
              <a:rPr lang="en" sz="1800">
                <a:solidFill>
                  <a:schemeClr val="dk1"/>
                </a:solidFill>
              </a:rPr>
              <a:t>Messy, unable to derive anything from the data</a:t>
            </a:r>
            <a:endParaRPr sz="1800">
              <a:solidFill>
                <a:schemeClr val="dk1"/>
              </a:solidFill>
            </a:endParaRPr>
          </a:p>
        </p:txBody>
      </p:sp>
      <p:pic>
        <p:nvPicPr>
          <p:cNvPr id="270" name="Google Shape;270;p43"/>
          <p:cNvPicPr preferRelativeResize="0"/>
          <p:nvPr/>
        </p:nvPicPr>
        <p:blipFill>
          <a:blip r:embed="rId3">
            <a:alphaModFix/>
          </a:blip>
          <a:stretch>
            <a:fillRect/>
          </a:stretch>
        </p:blipFill>
        <p:spPr>
          <a:xfrm>
            <a:off x="852150" y="3138526"/>
            <a:ext cx="7439700" cy="17565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4"/>
          <p:cNvSpPr txBox="1"/>
          <p:nvPr>
            <p:ph type="ctrTitle"/>
          </p:nvPr>
        </p:nvSpPr>
        <p:spPr>
          <a:xfrm>
            <a:off x="3081000" y="195461"/>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AMENITY ENCODING</a:t>
            </a:r>
            <a:endParaRPr sz="2400">
              <a:solidFill>
                <a:schemeClr val="lt1"/>
              </a:solidFill>
            </a:endParaRPr>
          </a:p>
        </p:txBody>
      </p:sp>
      <p:sp>
        <p:nvSpPr>
          <p:cNvPr id="276" name="Google Shape;276;p44"/>
          <p:cNvSpPr txBox="1"/>
          <p:nvPr>
            <p:ph idx="1" type="body"/>
          </p:nvPr>
        </p:nvSpPr>
        <p:spPr>
          <a:xfrm>
            <a:off x="402050" y="1381525"/>
            <a:ext cx="6027300" cy="3302700"/>
          </a:xfrm>
          <a:prstGeom prst="rect">
            <a:avLst/>
          </a:prstGeom>
        </p:spPr>
        <p:txBody>
          <a:bodyPr anchorCtr="0" anchor="t" bIns="91425" lIns="91425" spcFirstLastPara="1" rIns="91425" wrap="square" tIns="91425">
            <a:noAutofit/>
          </a:bodyPr>
          <a:lstStyle/>
          <a:p>
            <a:pPr indent="-228600" lvl="0" marL="241300" rtl="0" algn="l">
              <a:spcBef>
                <a:spcPts val="300"/>
              </a:spcBef>
              <a:spcAft>
                <a:spcPts val="0"/>
              </a:spcAft>
              <a:buClr>
                <a:schemeClr val="dk1"/>
              </a:buClr>
              <a:buSzPts val="1600"/>
              <a:buFont typeface="Nunito Light"/>
              <a:buChar char="⬣"/>
            </a:pPr>
            <a:r>
              <a:rPr lang="en" sz="1600">
                <a:solidFill>
                  <a:schemeClr val="dk1"/>
                </a:solidFill>
              </a:rPr>
              <a:t>We had to find a way to split up the amenities values</a:t>
            </a:r>
            <a:endParaRPr sz="1600">
              <a:solidFill>
                <a:schemeClr val="dk1"/>
              </a:solidFill>
            </a:endParaRPr>
          </a:p>
          <a:p>
            <a:pPr indent="-228600" lvl="1" marL="482600" rtl="0" algn="l">
              <a:spcBef>
                <a:spcPts val="300"/>
              </a:spcBef>
              <a:spcAft>
                <a:spcPts val="0"/>
              </a:spcAft>
              <a:buClr>
                <a:schemeClr val="dk1"/>
              </a:buClr>
              <a:buSzPts val="1600"/>
              <a:buFont typeface="Nunito Light"/>
              <a:buChar char="◂"/>
            </a:pPr>
            <a:r>
              <a:rPr lang="en" sz="1600">
                <a:solidFill>
                  <a:schemeClr val="dk1"/>
                </a:solidFill>
              </a:rPr>
              <a:t>Convert each string into a list		[“TV, Internet, Washer”]</a:t>
            </a:r>
            <a:endParaRPr sz="1600">
              <a:solidFill>
                <a:schemeClr val="dk1"/>
              </a:solidFill>
            </a:endParaRPr>
          </a:p>
          <a:p>
            <a:pPr indent="-228600" lvl="1" marL="482600" rtl="0" algn="l">
              <a:spcBef>
                <a:spcPts val="300"/>
              </a:spcBef>
              <a:spcAft>
                <a:spcPts val="0"/>
              </a:spcAft>
              <a:buClr>
                <a:schemeClr val="dk1"/>
              </a:buClr>
              <a:buSzPts val="1600"/>
              <a:buFont typeface="Nunito Light"/>
              <a:buChar char="◂"/>
            </a:pPr>
            <a:r>
              <a:rPr lang="en" sz="1600">
                <a:solidFill>
                  <a:schemeClr val="dk1"/>
                </a:solidFill>
              </a:rPr>
              <a:t>Split each element in the list		[“TV”, “Internet”, “Washer”]</a:t>
            </a:r>
            <a:endParaRPr sz="1600">
              <a:solidFill>
                <a:schemeClr val="dk1"/>
              </a:solidFill>
            </a:endParaRPr>
          </a:p>
          <a:p>
            <a:pPr indent="0" lvl="0" marL="482600" rtl="0" algn="l">
              <a:spcBef>
                <a:spcPts val="300"/>
              </a:spcBef>
              <a:spcAft>
                <a:spcPts val="0"/>
              </a:spcAft>
              <a:buNone/>
            </a:pPr>
            <a:r>
              <a:t/>
            </a:r>
            <a:endParaRPr sz="1600">
              <a:solidFill>
                <a:schemeClr val="dk1"/>
              </a:solidFill>
            </a:endParaRPr>
          </a:p>
          <a:p>
            <a:pPr indent="-228600" lvl="0" marL="241300" rtl="0" algn="l">
              <a:spcBef>
                <a:spcPts val="300"/>
              </a:spcBef>
              <a:spcAft>
                <a:spcPts val="0"/>
              </a:spcAft>
              <a:buClr>
                <a:schemeClr val="dk1"/>
              </a:buClr>
              <a:buSzPts val="1600"/>
              <a:buFont typeface="Nunito Light"/>
              <a:buChar char="⬣"/>
            </a:pPr>
            <a:r>
              <a:rPr lang="en" sz="1600">
                <a:solidFill>
                  <a:schemeClr val="dk1"/>
                </a:solidFill>
              </a:rPr>
              <a:t>We then decided to encode each amenity with a value</a:t>
            </a:r>
            <a:endParaRPr sz="1600">
              <a:solidFill>
                <a:schemeClr val="dk1"/>
              </a:solidFill>
            </a:endParaRPr>
          </a:p>
          <a:p>
            <a:pPr indent="-228600" lvl="1" marL="482600" rtl="0" algn="l">
              <a:spcBef>
                <a:spcPts val="300"/>
              </a:spcBef>
              <a:spcAft>
                <a:spcPts val="0"/>
              </a:spcAft>
              <a:buClr>
                <a:schemeClr val="dk1"/>
              </a:buClr>
              <a:buSzPts val="1600"/>
              <a:buFont typeface="Nunito Light"/>
              <a:buChar char="◂"/>
            </a:pPr>
            <a:r>
              <a:rPr lang="en" sz="1600">
                <a:solidFill>
                  <a:schemeClr val="dk1"/>
                </a:solidFill>
              </a:rPr>
              <a:t>Values are determined by how common the amenities are</a:t>
            </a:r>
            <a:endParaRPr sz="1600">
              <a:solidFill>
                <a:schemeClr val="dk1"/>
              </a:solidFill>
            </a:endParaRPr>
          </a:p>
          <a:p>
            <a:pPr indent="-228600" lvl="1" marL="482600" rtl="0" algn="l">
              <a:spcBef>
                <a:spcPts val="300"/>
              </a:spcBef>
              <a:spcAft>
                <a:spcPts val="0"/>
              </a:spcAft>
              <a:buClr>
                <a:schemeClr val="dk1"/>
              </a:buClr>
              <a:buSzPts val="1600"/>
              <a:buFont typeface="Nunito Light"/>
              <a:buChar char="◂"/>
            </a:pPr>
            <a:r>
              <a:rPr lang="en" sz="1600">
                <a:solidFill>
                  <a:schemeClr val="dk1"/>
                </a:solidFill>
              </a:rPr>
              <a:t>Amenities which appeared more often were given higher values</a:t>
            </a:r>
            <a:endParaRPr sz="1600">
              <a:solidFill>
                <a:schemeClr val="dk1"/>
              </a:solidFill>
            </a:endParaRPr>
          </a:p>
          <a:p>
            <a:pPr indent="0" lvl="0" marL="482600" rtl="0" algn="l">
              <a:spcBef>
                <a:spcPts val="300"/>
              </a:spcBef>
              <a:spcAft>
                <a:spcPts val="0"/>
              </a:spcAft>
              <a:buNone/>
            </a:pPr>
            <a:r>
              <a:t/>
            </a:r>
            <a:endParaRPr sz="1600">
              <a:solidFill>
                <a:schemeClr val="dk1"/>
              </a:solidFill>
            </a:endParaRPr>
          </a:p>
          <a:p>
            <a:pPr indent="-228600" lvl="0" marL="241300" rtl="0" algn="l">
              <a:spcBef>
                <a:spcPts val="300"/>
              </a:spcBef>
              <a:spcAft>
                <a:spcPts val="0"/>
              </a:spcAft>
              <a:buClr>
                <a:schemeClr val="dk1"/>
              </a:buClr>
              <a:buSzPts val="1600"/>
              <a:buFont typeface="Nunito Light"/>
              <a:buChar char="⬣"/>
            </a:pPr>
            <a:r>
              <a:rPr lang="en" sz="1600">
                <a:solidFill>
                  <a:schemeClr val="dk1"/>
                </a:solidFill>
              </a:rPr>
              <a:t>For example, “Wireless Internet” (2766 counts) has a score of 5 while “TV” (1931 counts) has a score of 4</a:t>
            </a:r>
            <a:endParaRPr sz="1600">
              <a:solidFill>
                <a:schemeClr val="dk1"/>
              </a:solidFill>
            </a:endParaRPr>
          </a:p>
        </p:txBody>
      </p:sp>
      <p:pic>
        <p:nvPicPr>
          <p:cNvPr id="277" name="Google Shape;277;p44"/>
          <p:cNvPicPr preferRelativeResize="0"/>
          <p:nvPr/>
        </p:nvPicPr>
        <p:blipFill>
          <a:blip r:embed="rId3">
            <a:alphaModFix/>
          </a:blip>
          <a:stretch>
            <a:fillRect/>
          </a:stretch>
        </p:blipFill>
        <p:spPr>
          <a:xfrm>
            <a:off x="6547500" y="1292822"/>
            <a:ext cx="2364416" cy="3480125"/>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5"/>
          <p:cNvSpPr txBox="1"/>
          <p:nvPr>
            <p:ph type="ctrTitle"/>
          </p:nvPr>
        </p:nvSpPr>
        <p:spPr>
          <a:xfrm>
            <a:off x="3081000" y="195461"/>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AMENITY ENCODING</a:t>
            </a:r>
            <a:endParaRPr sz="2400">
              <a:solidFill>
                <a:schemeClr val="lt1"/>
              </a:solidFill>
            </a:endParaRPr>
          </a:p>
        </p:txBody>
      </p:sp>
      <p:sp>
        <p:nvSpPr>
          <p:cNvPr id="283" name="Google Shape;283;p45"/>
          <p:cNvSpPr txBox="1"/>
          <p:nvPr>
            <p:ph idx="1" type="body"/>
          </p:nvPr>
        </p:nvSpPr>
        <p:spPr>
          <a:xfrm>
            <a:off x="402050" y="1381525"/>
            <a:ext cx="8380200" cy="3302700"/>
          </a:xfrm>
          <a:prstGeom prst="rect">
            <a:avLst/>
          </a:prstGeom>
        </p:spPr>
        <p:txBody>
          <a:bodyPr anchorCtr="0" anchor="t" bIns="91425" lIns="91425" spcFirstLastPara="1" rIns="91425" wrap="square" tIns="91425">
            <a:noAutofit/>
          </a:bodyPr>
          <a:lstStyle/>
          <a:p>
            <a:pPr indent="-228600" lvl="0" marL="241300" rtl="0" algn="l">
              <a:spcBef>
                <a:spcPts val="300"/>
              </a:spcBef>
              <a:spcAft>
                <a:spcPts val="0"/>
              </a:spcAft>
              <a:buClr>
                <a:schemeClr val="dk1"/>
              </a:buClr>
              <a:buSzPts val="1600"/>
              <a:buFont typeface="Nunito Light"/>
              <a:buChar char="⬣"/>
            </a:pPr>
            <a:r>
              <a:rPr lang="en" sz="1600">
                <a:solidFill>
                  <a:schemeClr val="dk1"/>
                </a:solidFill>
              </a:rPr>
              <a:t>Then, each listing has a total amenities score based on the score of the amenities it has</a:t>
            </a:r>
            <a:endParaRPr sz="1600">
              <a:solidFill>
                <a:schemeClr val="dk1"/>
              </a:solidFill>
            </a:endParaRPr>
          </a:p>
          <a:p>
            <a:pPr indent="-228600" lvl="1" marL="482600" rtl="0" algn="l">
              <a:spcBef>
                <a:spcPts val="300"/>
              </a:spcBef>
              <a:spcAft>
                <a:spcPts val="0"/>
              </a:spcAft>
              <a:buClr>
                <a:schemeClr val="dk1"/>
              </a:buClr>
              <a:buSzPts val="1600"/>
              <a:buFont typeface="Nunito Light"/>
              <a:buChar char="◂"/>
            </a:pPr>
            <a:r>
              <a:rPr lang="en" sz="1600">
                <a:solidFill>
                  <a:schemeClr val="dk1"/>
                </a:solidFill>
              </a:rPr>
              <a:t>Total score is affected by how many amenities the listing has + whether the listing has more common (and probably important) amenities</a:t>
            </a:r>
            <a:endParaRPr sz="1600">
              <a:solidFill>
                <a:schemeClr val="dk1"/>
              </a:solidFill>
            </a:endParaRPr>
          </a:p>
          <a:p>
            <a:pPr indent="-228600" lvl="0" marL="241300" rtl="0" algn="l">
              <a:spcBef>
                <a:spcPts val="300"/>
              </a:spcBef>
              <a:spcAft>
                <a:spcPts val="0"/>
              </a:spcAft>
              <a:buClr>
                <a:schemeClr val="dk1"/>
              </a:buClr>
              <a:buSzPts val="1600"/>
              <a:buFont typeface="Nunito Light"/>
              <a:buChar char="⬣"/>
            </a:pPr>
            <a:r>
              <a:rPr lang="en" sz="1600">
                <a:solidFill>
                  <a:schemeClr val="dk1"/>
                </a:solidFill>
              </a:rPr>
              <a:t>This amenities score is used in the regression</a:t>
            </a:r>
            <a:endParaRPr sz="1600">
              <a:solidFill>
                <a:schemeClr val="dk1"/>
              </a:solidFill>
            </a:endParaRPr>
          </a:p>
        </p:txBody>
      </p:sp>
      <p:pic>
        <p:nvPicPr>
          <p:cNvPr id="284" name="Google Shape;284;p45"/>
          <p:cNvPicPr preferRelativeResize="0"/>
          <p:nvPr/>
        </p:nvPicPr>
        <p:blipFill>
          <a:blip r:embed="rId3">
            <a:alphaModFix/>
          </a:blip>
          <a:stretch>
            <a:fillRect/>
          </a:stretch>
        </p:blipFill>
        <p:spPr>
          <a:xfrm>
            <a:off x="1666675" y="2784000"/>
            <a:ext cx="5850949" cy="226885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Google Shape;289;p46"/>
          <p:cNvPicPr preferRelativeResize="0"/>
          <p:nvPr/>
        </p:nvPicPr>
        <p:blipFill>
          <a:blip r:embed="rId3">
            <a:alphaModFix/>
          </a:blip>
          <a:stretch>
            <a:fillRect/>
          </a:stretch>
        </p:blipFill>
        <p:spPr>
          <a:xfrm>
            <a:off x="588000" y="100387"/>
            <a:ext cx="3780149" cy="4942726"/>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290" name="Google Shape;290;p46"/>
          <p:cNvPicPr preferRelativeResize="0"/>
          <p:nvPr/>
        </p:nvPicPr>
        <p:blipFill>
          <a:blip r:embed="rId4">
            <a:alphaModFix/>
          </a:blip>
          <a:stretch>
            <a:fillRect/>
          </a:stretch>
        </p:blipFill>
        <p:spPr>
          <a:xfrm>
            <a:off x="4856700" y="222704"/>
            <a:ext cx="4080400" cy="4698075"/>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7"/>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Results of regression</a:t>
            </a:r>
            <a:endParaRPr sz="2400"/>
          </a:p>
        </p:txBody>
      </p:sp>
      <p:pic>
        <p:nvPicPr>
          <p:cNvPr id="296" name="Google Shape;296;p47"/>
          <p:cNvPicPr preferRelativeResize="0"/>
          <p:nvPr/>
        </p:nvPicPr>
        <p:blipFill>
          <a:blip r:embed="rId3">
            <a:alphaModFix/>
          </a:blip>
          <a:stretch>
            <a:fillRect/>
          </a:stretch>
        </p:blipFill>
        <p:spPr>
          <a:xfrm>
            <a:off x="3184775" y="220676"/>
            <a:ext cx="5809548" cy="470215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8"/>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Results of regression</a:t>
            </a:r>
            <a:endParaRPr sz="2400"/>
          </a:p>
        </p:txBody>
      </p:sp>
      <p:pic>
        <p:nvPicPr>
          <p:cNvPr id="302" name="Google Shape;302;p48"/>
          <p:cNvPicPr preferRelativeResize="0"/>
          <p:nvPr/>
        </p:nvPicPr>
        <p:blipFill>
          <a:blip r:embed="rId3">
            <a:alphaModFix/>
          </a:blip>
          <a:stretch>
            <a:fillRect/>
          </a:stretch>
        </p:blipFill>
        <p:spPr>
          <a:xfrm>
            <a:off x="3970725" y="405313"/>
            <a:ext cx="3505275" cy="4370775"/>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303" name="Google Shape;303;p48"/>
          <p:cNvPicPr preferRelativeResize="0"/>
          <p:nvPr/>
        </p:nvPicPr>
        <p:blipFill>
          <a:blip r:embed="rId4">
            <a:alphaModFix/>
          </a:blip>
          <a:stretch>
            <a:fillRect/>
          </a:stretch>
        </p:blipFill>
        <p:spPr>
          <a:xfrm>
            <a:off x="2532374" y="5326776"/>
            <a:ext cx="5845750" cy="874275"/>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31"/>
          <p:cNvSpPr txBox="1"/>
          <p:nvPr>
            <p:ph idx="1" type="subTitle"/>
          </p:nvPr>
        </p:nvSpPr>
        <p:spPr>
          <a:xfrm>
            <a:off x="4572000" y="3022552"/>
            <a:ext cx="4352100" cy="131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400"/>
              <a:t>CHOCKALINGAM KASI</a:t>
            </a:r>
            <a:endParaRPr sz="1400"/>
          </a:p>
          <a:p>
            <a:pPr indent="0" lvl="0" marL="0" rtl="0" algn="r">
              <a:spcBef>
                <a:spcPts val="0"/>
              </a:spcBef>
              <a:spcAft>
                <a:spcPts val="0"/>
              </a:spcAft>
              <a:buNone/>
            </a:pPr>
            <a:r>
              <a:rPr lang="en" sz="1400"/>
              <a:t>GOH TING QI</a:t>
            </a:r>
            <a:endParaRPr sz="1400"/>
          </a:p>
          <a:p>
            <a:pPr indent="0" lvl="0" marL="0" rtl="0" algn="r">
              <a:spcBef>
                <a:spcPts val="0"/>
              </a:spcBef>
              <a:spcAft>
                <a:spcPts val="0"/>
              </a:spcAft>
              <a:buNone/>
            </a:pPr>
            <a:r>
              <a:rPr lang="en" sz="1400"/>
              <a:t>JARYL CHAN JIA LE</a:t>
            </a:r>
            <a:endParaRPr sz="1400"/>
          </a:p>
          <a:p>
            <a:pPr indent="0" lvl="0" marL="0" rtl="0" algn="r">
              <a:spcBef>
                <a:spcPts val="0"/>
              </a:spcBef>
              <a:spcAft>
                <a:spcPts val="0"/>
              </a:spcAft>
              <a:buNone/>
            </a:pPr>
            <a:r>
              <a:rPr lang="en" sz="1400"/>
              <a:t>SITI NAZHURA BTE MUHAMAD ANUAR</a:t>
            </a:r>
            <a:endParaRPr sz="1400"/>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sp>
        <p:nvSpPr>
          <p:cNvPr id="161" name="Google Shape;161;p31"/>
          <p:cNvSpPr/>
          <p:nvPr/>
        </p:nvSpPr>
        <p:spPr>
          <a:xfrm flipH="1">
            <a:off x="5919500" y="-211062"/>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31"/>
          <p:cNvPicPr preferRelativeResize="0"/>
          <p:nvPr/>
        </p:nvPicPr>
        <p:blipFill>
          <a:blip r:embed="rId4">
            <a:alphaModFix/>
          </a:blip>
          <a:stretch>
            <a:fillRect/>
          </a:stretch>
        </p:blipFill>
        <p:spPr>
          <a:xfrm>
            <a:off x="5773525" y="1844450"/>
            <a:ext cx="3078525" cy="960492"/>
          </a:xfrm>
          <a:prstGeom prst="rect">
            <a:avLst/>
          </a:prstGeom>
          <a:noFill/>
          <a:ln>
            <a:noFill/>
          </a:ln>
        </p:spPr>
      </p:pic>
      <p:sp>
        <p:nvSpPr>
          <p:cNvPr id="163" name="Google Shape;163;p31"/>
          <p:cNvSpPr txBox="1"/>
          <p:nvPr>
            <p:ph idx="1" type="subTitle"/>
          </p:nvPr>
        </p:nvSpPr>
        <p:spPr>
          <a:xfrm>
            <a:off x="4775800" y="4762502"/>
            <a:ext cx="4352100" cy="381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400"/>
              <a:t>FEP2T03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49"/>
          <p:cNvSpPr txBox="1"/>
          <p:nvPr>
            <p:ph type="ctrTitle"/>
          </p:nvPr>
        </p:nvSpPr>
        <p:spPr>
          <a:xfrm flipH="1">
            <a:off x="1889225" y="2571750"/>
            <a:ext cx="2589900" cy="10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PREDICTING PRICE USING OTHER TECHNIQUES</a:t>
            </a:r>
            <a:endParaRPr/>
          </a:p>
        </p:txBody>
      </p:sp>
      <p:sp>
        <p:nvSpPr>
          <p:cNvPr id="309" name="Google Shape;309;p49"/>
          <p:cNvSpPr txBox="1"/>
          <p:nvPr>
            <p:ph idx="2" type="title"/>
          </p:nvPr>
        </p:nvSpPr>
        <p:spPr>
          <a:xfrm flipH="1">
            <a:off x="1889225" y="17534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0"/>
          <p:cNvSpPr txBox="1"/>
          <p:nvPr>
            <p:ph type="ctrTitle"/>
          </p:nvPr>
        </p:nvSpPr>
        <p:spPr>
          <a:xfrm>
            <a:off x="3081000" y="1019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PREPARING DATA FOR PREDICTORS</a:t>
            </a:r>
            <a:endParaRPr sz="2400">
              <a:solidFill>
                <a:schemeClr val="lt1"/>
              </a:solidFill>
            </a:endParaRPr>
          </a:p>
        </p:txBody>
      </p:sp>
      <p:sp>
        <p:nvSpPr>
          <p:cNvPr id="315" name="Google Shape;315;p50"/>
          <p:cNvSpPr txBox="1"/>
          <p:nvPr>
            <p:ph idx="1" type="body"/>
          </p:nvPr>
        </p:nvSpPr>
        <p:spPr>
          <a:xfrm>
            <a:off x="381900" y="1381525"/>
            <a:ext cx="8380200" cy="3302700"/>
          </a:xfrm>
          <a:prstGeom prst="rect">
            <a:avLst/>
          </a:prstGeom>
        </p:spPr>
        <p:txBody>
          <a:bodyPr anchorCtr="0" anchor="t" bIns="91425" lIns="91425" spcFirstLastPara="1" rIns="91425" wrap="square" tIns="91425">
            <a:noAutofit/>
          </a:bodyPr>
          <a:lstStyle/>
          <a:p>
            <a:pPr indent="-228600" lvl="0" marL="241300" rtl="0" algn="l">
              <a:spcBef>
                <a:spcPts val="300"/>
              </a:spcBef>
              <a:spcAft>
                <a:spcPts val="0"/>
              </a:spcAft>
              <a:buClr>
                <a:schemeClr val="dk1"/>
              </a:buClr>
              <a:buSzPts val="1600"/>
              <a:buFont typeface="Nunito Light"/>
              <a:buChar char="⬣"/>
            </a:pPr>
            <a:r>
              <a:rPr lang="en" sz="1600">
                <a:solidFill>
                  <a:schemeClr val="dk1"/>
                </a:solidFill>
              </a:rPr>
              <a:t>Numeric data</a:t>
            </a:r>
            <a:endParaRPr sz="1600">
              <a:solidFill>
                <a:schemeClr val="dk1"/>
              </a:solidFill>
            </a:endParaRPr>
          </a:p>
          <a:p>
            <a:pPr indent="-228600" lvl="1" marL="482600" rtl="0" algn="l">
              <a:spcBef>
                <a:spcPts val="300"/>
              </a:spcBef>
              <a:spcAft>
                <a:spcPts val="0"/>
              </a:spcAft>
              <a:buClr>
                <a:schemeClr val="dk1"/>
              </a:buClr>
              <a:buSzPts val="1600"/>
              <a:buFont typeface="Nunito Light"/>
              <a:buChar char="◂"/>
            </a:pPr>
            <a:r>
              <a:rPr lang="en" sz="1600">
                <a:solidFill>
                  <a:schemeClr val="dk1"/>
                </a:solidFill>
              </a:rPr>
              <a:t>Log it to have a normal curve</a:t>
            </a:r>
            <a:endParaRPr sz="1600">
              <a:solidFill>
                <a:schemeClr val="dk1"/>
              </a:solidFill>
            </a:endParaRPr>
          </a:p>
        </p:txBody>
      </p:sp>
      <p:pic>
        <p:nvPicPr>
          <p:cNvPr id="316" name="Google Shape;316;p50"/>
          <p:cNvPicPr preferRelativeResize="0"/>
          <p:nvPr/>
        </p:nvPicPr>
        <p:blipFill rotWithShape="1">
          <a:blip r:embed="rId3">
            <a:alphaModFix/>
          </a:blip>
          <a:srcRect b="33404" l="0" r="0" t="0"/>
          <a:stretch/>
        </p:blipFill>
        <p:spPr>
          <a:xfrm>
            <a:off x="5430269" y="1178175"/>
            <a:ext cx="3476555" cy="2464300"/>
          </a:xfrm>
          <a:prstGeom prst="rect">
            <a:avLst/>
          </a:prstGeom>
          <a:noFill/>
          <a:ln>
            <a:noFill/>
          </a:ln>
        </p:spPr>
      </p:pic>
      <p:pic>
        <p:nvPicPr>
          <p:cNvPr id="317" name="Google Shape;317;p50"/>
          <p:cNvPicPr preferRelativeResize="0"/>
          <p:nvPr/>
        </p:nvPicPr>
        <p:blipFill>
          <a:blip r:embed="rId4">
            <a:alphaModFix/>
          </a:blip>
          <a:stretch>
            <a:fillRect/>
          </a:stretch>
        </p:blipFill>
        <p:spPr>
          <a:xfrm>
            <a:off x="237188" y="3867950"/>
            <a:ext cx="8669634" cy="1070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1"/>
          <p:cNvSpPr txBox="1"/>
          <p:nvPr>
            <p:ph type="ctrTitle"/>
          </p:nvPr>
        </p:nvSpPr>
        <p:spPr>
          <a:xfrm>
            <a:off x="396976" y="242373"/>
            <a:ext cx="2098500" cy="1092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n" sz="1800"/>
              <a:t>K-Nearest Neighbour (KNN)</a:t>
            </a:r>
            <a:endParaRPr sz="1800"/>
          </a:p>
        </p:txBody>
      </p:sp>
      <p:sp>
        <p:nvSpPr>
          <p:cNvPr id="323" name="Google Shape;323;p51"/>
          <p:cNvSpPr txBox="1"/>
          <p:nvPr>
            <p:ph idx="4294967295" type="body"/>
          </p:nvPr>
        </p:nvSpPr>
        <p:spPr>
          <a:xfrm>
            <a:off x="3320350" y="242375"/>
            <a:ext cx="5630100" cy="3302700"/>
          </a:xfrm>
          <a:prstGeom prst="rect">
            <a:avLst/>
          </a:prstGeom>
        </p:spPr>
        <p:txBody>
          <a:bodyPr anchorCtr="0" anchor="t" bIns="91425" lIns="91425" spcFirstLastPara="1" rIns="91425" wrap="square" tIns="91425">
            <a:noAutofit/>
          </a:bodyPr>
          <a:lstStyle/>
          <a:p>
            <a:pPr indent="-228600" lvl="0" marL="241300" rtl="0" algn="l">
              <a:spcBef>
                <a:spcPts val="300"/>
              </a:spcBef>
              <a:spcAft>
                <a:spcPts val="0"/>
              </a:spcAft>
              <a:buSzPts val="1600"/>
              <a:buFont typeface="Nunito Light"/>
              <a:buChar char="⬣"/>
            </a:pPr>
            <a:r>
              <a:rPr lang="en" sz="1600"/>
              <a:t>Supervised machine learning algorithm</a:t>
            </a:r>
            <a:endParaRPr sz="1600"/>
          </a:p>
          <a:p>
            <a:pPr indent="-228600" lvl="1" marL="482600" rtl="0" algn="l">
              <a:spcBef>
                <a:spcPts val="300"/>
              </a:spcBef>
              <a:spcAft>
                <a:spcPts val="0"/>
              </a:spcAft>
              <a:buSzPts val="1600"/>
              <a:buFont typeface="Nunito Light"/>
              <a:buChar char="◂"/>
            </a:pPr>
            <a:r>
              <a:rPr lang="en" sz="1600"/>
              <a:t>Classification</a:t>
            </a:r>
            <a:endParaRPr sz="1600"/>
          </a:p>
          <a:p>
            <a:pPr indent="-228600" lvl="1" marL="482600" rtl="0" algn="l">
              <a:spcBef>
                <a:spcPts val="300"/>
              </a:spcBef>
              <a:spcAft>
                <a:spcPts val="0"/>
              </a:spcAft>
              <a:buSzPts val="1600"/>
              <a:buFont typeface="Nunito Light"/>
              <a:buChar char="◂"/>
            </a:pPr>
            <a:r>
              <a:rPr lang="en" sz="1600"/>
              <a:t>Regression</a:t>
            </a:r>
            <a:endParaRPr sz="1600"/>
          </a:p>
          <a:p>
            <a:pPr indent="-228600" lvl="0" marL="241300" rtl="0" algn="l">
              <a:spcBef>
                <a:spcPts val="300"/>
              </a:spcBef>
              <a:spcAft>
                <a:spcPts val="0"/>
              </a:spcAft>
              <a:buSzPts val="1600"/>
              <a:buFont typeface="Nunito Light"/>
              <a:buChar char="⬣"/>
            </a:pPr>
            <a:r>
              <a:rPr lang="en" sz="1600"/>
              <a:t>Assumes that similar things exist in close proximity</a:t>
            </a:r>
            <a:endParaRPr sz="1600"/>
          </a:p>
        </p:txBody>
      </p:sp>
      <p:pic>
        <p:nvPicPr>
          <p:cNvPr id="324" name="Google Shape;324;p51"/>
          <p:cNvPicPr preferRelativeResize="0"/>
          <p:nvPr/>
        </p:nvPicPr>
        <p:blipFill>
          <a:blip r:embed="rId3">
            <a:alphaModFix/>
          </a:blip>
          <a:stretch>
            <a:fillRect/>
          </a:stretch>
        </p:blipFill>
        <p:spPr>
          <a:xfrm>
            <a:off x="3570900" y="1848325"/>
            <a:ext cx="4614075" cy="3028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2"/>
          <p:cNvSpPr txBox="1"/>
          <p:nvPr>
            <p:ph type="ctrTitle"/>
          </p:nvPr>
        </p:nvSpPr>
        <p:spPr>
          <a:xfrm>
            <a:off x="396976" y="242373"/>
            <a:ext cx="2098500" cy="1092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n" sz="1800"/>
              <a:t>K-Nearest Neighbour (KNN)</a:t>
            </a:r>
            <a:endParaRPr sz="1800"/>
          </a:p>
        </p:txBody>
      </p:sp>
      <p:pic>
        <p:nvPicPr>
          <p:cNvPr id="330" name="Google Shape;330;p52"/>
          <p:cNvPicPr preferRelativeResize="0"/>
          <p:nvPr/>
        </p:nvPicPr>
        <p:blipFill rotWithShape="1">
          <a:blip r:embed="rId3">
            <a:alphaModFix/>
          </a:blip>
          <a:srcRect b="0" l="0" r="47509" t="63206"/>
          <a:stretch/>
        </p:blipFill>
        <p:spPr>
          <a:xfrm>
            <a:off x="3733253" y="3395050"/>
            <a:ext cx="4600299" cy="1463274"/>
          </a:xfrm>
          <a:prstGeom prst="rect">
            <a:avLst/>
          </a:prstGeom>
          <a:noFill/>
          <a:ln>
            <a:noFill/>
          </a:ln>
        </p:spPr>
      </p:pic>
      <p:pic>
        <p:nvPicPr>
          <p:cNvPr id="331" name="Google Shape;331;p52"/>
          <p:cNvPicPr preferRelativeResize="0"/>
          <p:nvPr/>
        </p:nvPicPr>
        <p:blipFill>
          <a:blip r:embed="rId4">
            <a:alphaModFix/>
          </a:blip>
          <a:stretch>
            <a:fillRect/>
          </a:stretch>
        </p:blipFill>
        <p:spPr>
          <a:xfrm>
            <a:off x="3035563" y="629150"/>
            <a:ext cx="5995651" cy="2506000"/>
          </a:xfrm>
          <a:prstGeom prst="rect">
            <a:avLst/>
          </a:prstGeom>
          <a:noFill/>
          <a:ln>
            <a:noFill/>
          </a:ln>
        </p:spPr>
      </p:pic>
      <p:sp>
        <p:nvSpPr>
          <p:cNvPr id="332" name="Google Shape;332;p52"/>
          <p:cNvSpPr/>
          <p:nvPr/>
        </p:nvSpPr>
        <p:spPr>
          <a:xfrm>
            <a:off x="3756050" y="3686675"/>
            <a:ext cx="3726300" cy="148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2"/>
          <p:cNvSpPr/>
          <p:nvPr/>
        </p:nvSpPr>
        <p:spPr>
          <a:xfrm>
            <a:off x="3756050" y="4502600"/>
            <a:ext cx="3924600" cy="148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3"/>
          <p:cNvSpPr txBox="1"/>
          <p:nvPr>
            <p:ph type="ctrTitle"/>
          </p:nvPr>
        </p:nvSpPr>
        <p:spPr>
          <a:xfrm>
            <a:off x="396976" y="242373"/>
            <a:ext cx="2098500" cy="1092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startAt="2"/>
            </a:pPr>
            <a:r>
              <a:rPr lang="en" sz="1800"/>
              <a:t>Random Forest Regressor</a:t>
            </a:r>
            <a:endParaRPr sz="1800"/>
          </a:p>
        </p:txBody>
      </p:sp>
      <p:sp>
        <p:nvSpPr>
          <p:cNvPr id="339" name="Google Shape;339;p53"/>
          <p:cNvSpPr txBox="1"/>
          <p:nvPr>
            <p:ph idx="4294967295" type="body"/>
          </p:nvPr>
        </p:nvSpPr>
        <p:spPr>
          <a:xfrm>
            <a:off x="3320350" y="242375"/>
            <a:ext cx="5630100" cy="3302700"/>
          </a:xfrm>
          <a:prstGeom prst="rect">
            <a:avLst/>
          </a:prstGeom>
        </p:spPr>
        <p:txBody>
          <a:bodyPr anchorCtr="0" anchor="t" bIns="91425" lIns="91425" spcFirstLastPara="1" rIns="91425" wrap="square" tIns="91425">
            <a:noAutofit/>
          </a:bodyPr>
          <a:lstStyle/>
          <a:p>
            <a:pPr indent="-228600" lvl="0" marL="241300" rtl="0" algn="l">
              <a:spcBef>
                <a:spcPts val="300"/>
              </a:spcBef>
              <a:spcAft>
                <a:spcPts val="0"/>
              </a:spcAft>
              <a:buSzPts val="1600"/>
              <a:buFont typeface="Nunito Light"/>
              <a:buChar char="⬣"/>
            </a:pPr>
            <a:r>
              <a:rPr lang="en" sz="1600"/>
              <a:t>Ensemble technique capable of performing both regression and classification tasks with the use of multiple decision trees</a:t>
            </a:r>
            <a:endParaRPr sz="1600"/>
          </a:p>
          <a:p>
            <a:pPr indent="-228600" lvl="0" marL="241300" rtl="0" algn="l">
              <a:spcBef>
                <a:spcPts val="300"/>
              </a:spcBef>
              <a:spcAft>
                <a:spcPts val="0"/>
              </a:spcAft>
              <a:buSzPts val="1600"/>
              <a:buFont typeface="Nunito Light"/>
              <a:buChar char="⬣"/>
            </a:pPr>
            <a:r>
              <a:rPr lang="en" sz="1600"/>
              <a:t>A more complex and in-depth decision tree</a:t>
            </a:r>
            <a:endParaRPr sz="1600"/>
          </a:p>
        </p:txBody>
      </p:sp>
      <p:pic>
        <p:nvPicPr>
          <p:cNvPr id="340" name="Google Shape;340;p53"/>
          <p:cNvPicPr preferRelativeResize="0"/>
          <p:nvPr/>
        </p:nvPicPr>
        <p:blipFill>
          <a:blip r:embed="rId3">
            <a:alphaModFix/>
          </a:blip>
          <a:stretch>
            <a:fillRect/>
          </a:stretch>
        </p:blipFill>
        <p:spPr>
          <a:xfrm>
            <a:off x="3653638" y="1531326"/>
            <a:ext cx="4963535" cy="3302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4"/>
          <p:cNvSpPr txBox="1"/>
          <p:nvPr>
            <p:ph type="ctrTitle"/>
          </p:nvPr>
        </p:nvSpPr>
        <p:spPr>
          <a:xfrm>
            <a:off x="396976" y="242373"/>
            <a:ext cx="2098500" cy="1092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startAt="2"/>
            </a:pPr>
            <a:r>
              <a:rPr lang="en" sz="1800"/>
              <a:t>Random Forest Regression</a:t>
            </a:r>
            <a:endParaRPr sz="1800"/>
          </a:p>
        </p:txBody>
      </p:sp>
      <p:pic>
        <p:nvPicPr>
          <p:cNvPr id="346" name="Google Shape;346;p54"/>
          <p:cNvPicPr preferRelativeResize="0"/>
          <p:nvPr/>
        </p:nvPicPr>
        <p:blipFill>
          <a:blip r:embed="rId3">
            <a:alphaModFix/>
          </a:blip>
          <a:stretch>
            <a:fillRect/>
          </a:stretch>
        </p:blipFill>
        <p:spPr>
          <a:xfrm>
            <a:off x="4093825" y="3301325"/>
            <a:ext cx="3941151" cy="1418500"/>
          </a:xfrm>
          <a:prstGeom prst="rect">
            <a:avLst/>
          </a:prstGeom>
          <a:noFill/>
          <a:ln>
            <a:noFill/>
          </a:ln>
        </p:spPr>
      </p:pic>
      <p:pic>
        <p:nvPicPr>
          <p:cNvPr id="347" name="Google Shape;347;p54"/>
          <p:cNvPicPr preferRelativeResize="0"/>
          <p:nvPr/>
        </p:nvPicPr>
        <p:blipFill>
          <a:blip r:embed="rId4">
            <a:alphaModFix/>
          </a:blip>
          <a:stretch>
            <a:fillRect/>
          </a:stretch>
        </p:blipFill>
        <p:spPr>
          <a:xfrm>
            <a:off x="3135550" y="632025"/>
            <a:ext cx="5857699" cy="2502326"/>
          </a:xfrm>
          <a:prstGeom prst="rect">
            <a:avLst/>
          </a:prstGeom>
          <a:noFill/>
          <a:ln>
            <a:noFill/>
          </a:ln>
        </p:spPr>
      </p:pic>
      <p:sp>
        <p:nvSpPr>
          <p:cNvPr id="348" name="Google Shape;348;p54"/>
          <p:cNvSpPr/>
          <p:nvPr/>
        </p:nvSpPr>
        <p:spPr>
          <a:xfrm>
            <a:off x="4130383" y="3488465"/>
            <a:ext cx="3726300" cy="148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4"/>
          <p:cNvSpPr/>
          <p:nvPr/>
        </p:nvSpPr>
        <p:spPr>
          <a:xfrm>
            <a:off x="4130375" y="4314775"/>
            <a:ext cx="3847500" cy="148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5"/>
          <p:cNvSpPr txBox="1"/>
          <p:nvPr>
            <p:ph type="ctrTitle"/>
          </p:nvPr>
        </p:nvSpPr>
        <p:spPr>
          <a:xfrm>
            <a:off x="396976" y="242373"/>
            <a:ext cx="2098500" cy="1092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startAt="3"/>
            </a:pPr>
            <a:r>
              <a:rPr lang="en" sz="1800"/>
              <a:t>XGBoost Regressor</a:t>
            </a:r>
            <a:endParaRPr sz="1800"/>
          </a:p>
        </p:txBody>
      </p:sp>
      <p:sp>
        <p:nvSpPr>
          <p:cNvPr id="355" name="Google Shape;355;p55"/>
          <p:cNvSpPr txBox="1"/>
          <p:nvPr>
            <p:ph idx="4294967295" type="body"/>
          </p:nvPr>
        </p:nvSpPr>
        <p:spPr>
          <a:xfrm>
            <a:off x="3320350" y="242375"/>
            <a:ext cx="5630100" cy="3302700"/>
          </a:xfrm>
          <a:prstGeom prst="rect">
            <a:avLst/>
          </a:prstGeom>
        </p:spPr>
        <p:txBody>
          <a:bodyPr anchorCtr="0" anchor="t" bIns="91425" lIns="91425" spcFirstLastPara="1" rIns="91425" wrap="square" tIns="91425">
            <a:noAutofit/>
          </a:bodyPr>
          <a:lstStyle/>
          <a:p>
            <a:pPr indent="-228600" lvl="0" marL="241300" rtl="0" algn="l">
              <a:spcBef>
                <a:spcPts val="300"/>
              </a:spcBef>
              <a:spcAft>
                <a:spcPts val="0"/>
              </a:spcAft>
              <a:buSzPts val="1600"/>
              <a:buFont typeface="Nunito Light"/>
              <a:buChar char="⬣"/>
            </a:pPr>
            <a:r>
              <a:rPr lang="en" sz="1600"/>
              <a:t>Another decision tree based Machine Learning Algorithm</a:t>
            </a:r>
            <a:endParaRPr sz="1600"/>
          </a:p>
          <a:p>
            <a:pPr indent="-228600" lvl="1" marL="482600" rtl="0" algn="l">
              <a:spcBef>
                <a:spcPts val="300"/>
              </a:spcBef>
              <a:spcAft>
                <a:spcPts val="0"/>
              </a:spcAft>
              <a:buSzPts val="1600"/>
              <a:buFont typeface="Nunito Light"/>
              <a:buChar char="◂"/>
            </a:pPr>
            <a:r>
              <a:rPr lang="en" sz="1600"/>
              <a:t>Uses a gradient boosting framework</a:t>
            </a:r>
            <a:endParaRPr sz="1600"/>
          </a:p>
          <a:p>
            <a:pPr indent="-228600" lvl="0" marL="241300" rtl="0" algn="l">
              <a:spcBef>
                <a:spcPts val="300"/>
              </a:spcBef>
              <a:spcAft>
                <a:spcPts val="0"/>
              </a:spcAft>
              <a:buSzPts val="1600"/>
              <a:buFont typeface="Nunito Light"/>
              <a:buChar char="⬣"/>
            </a:pPr>
            <a:r>
              <a:rPr lang="en" sz="1600"/>
              <a:t>Can be used to solve regression, classification, ranking, and user-defined prediction problems.</a:t>
            </a:r>
            <a:endParaRPr sz="1600"/>
          </a:p>
          <a:p>
            <a:pPr indent="-228600" lvl="0" marL="241300" rtl="0" algn="l">
              <a:spcBef>
                <a:spcPts val="300"/>
              </a:spcBef>
              <a:spcAft>
                <a:spcPts val="0"/>
              </a:spcAft>
              <a:buSzPts val="1600"/>
              <a:buFont typeface="Nunito Light"/>
              <a:buChar char="⬣"/>
            </a:pPr>
            <a:r>
              <a:rPr lang="en" sz="1600"/>
              <a:t>Used for deep-learning (neural) network </a:t>
            </a:r>
            <a:endParaRPr sz="1600"/>
          </a:p>
        </p:txBody>
      </p:sp>
      <p:pic>
        <p:nvPicPr>
          <p:cNvPr id="356" name="Google Shape;356;p55"/>
          <p:cNvPicPr preferRelativeResize="0"/>
          <p:nvPr/>
        </p:nvPicPr>
        <p:blipFill>
          <a:blip r:embed="rId3">
            <a:alphaModFix/>
          </a:blip>
          <a:stretch>
            <a:fillRect/>
          </a:stretch>
        </p:blipFill>
        <p:spPr>
          <a:xfrm>
            <a:off x="3414345" y="2064695"/>
            <a:ext cx="5442124" cy="2900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6"/>
          <p:cNvSpPr txBox="1"/>
          <p:nvPr>
            <p:ph type="ctrTitle"/>
          </p:nvPr>
        </p:nvSpPr>
        <p:spPr>
          <a:xfrm>
            <a:off x="396976" y="242373"/>
            <a:ext cx="2098500" cy="1092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startAt="3"/>
            </a:pPr>
            <a:r>
              <a:rPr lang="en" sz="1800"/>
              <a:t>XGBoost Regressor</a:t>
            </a:r>
            <a:endParaRPr sz="1800"/>
          </a:p>
        </p:txBody>
      </p:sp>
      <p:pic>
        <p:nvPicPr>
          <p:cNvPr id="362" name="Google Shape;362;p56"/>
          <p:cNvPicPr preferRelativeResize="0"/>
          <p:nvPr/>
        </p:nvPicPr>
        <p:blipFill>
          <a:blip r:embed="rId3">
            <a:alphaModFix/>
          </a:blip>
          <a:stretch>
            <a:fillRect/>
          </a:stretch>
        </p:blipFill>
        <p:spPr>
          <a:xfrm>
            <a:off x="3161625" y="848825"/>
            <a:ext cx="5721323" cy="2420674"/>
          </a:xfrm>
          <a:prstGeom prst="rect">
            <a:avLst/>
          </a:prstGeom>
          <a:noFill/>
          <a:ln>
            <a:noFill/>
          </a:ln>
        </p:spPr>
      </p:pic>
      <p:pic>
        <p:nvPicPr>
          <p:cNvPr id="363" name="Google Shape;363;p56"/>
          <p:cNvPicPr preferRelativeResize="0"/>
          <p:nvPr/>
        </p:nvPicPr>
        <p:blipFill>
          <a:blip r:embed="rId4">
            <a:alphaModFix/>
          </a:blip>
          <a:stretch>
            <a:fillRect/>
          </a:stretch>
        </p:blipFill>
        <p:spPr>
          <a:xfrm>
            <a:off x="3807151" y="3402425"/>
            <a:ext cx="4430274" cy="1331650"/>
          </a:xfrm>
          <a:prstGeom prst="rect">
            <a:avLst/>
          </a:prstGeom>
          <a:noFill/>
          <a:ln>
            <a:noFill/>
          </a:ln>
        </p:spPr>
      </p:pic>
      <p:sp>
        <p:nvSpPr>
          <p:cNvPr id="364" name="Google Shape;364;p56"/>
          <p:cNvSpPr/>
          <p:nvPr/>
        </p:nvSpPr>
        <p:spPr>
          <a:xfrm>
            <a:off x="3807150" y="3597475"/>
            <a:ext cx="4309500" cy="148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6"/>
          <p:cNvSpPr/>
          <p:nvPr/>
        </p:nvSpPr>
        <p:spPr>
          <a:xfrm>
            <a:off x="3807150" y="4364325"/>
            <a:ext cx="3726300" cy="148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7"/>
          <p:cNvSpPr txBox="1"/>
          <p:nvPr>
            <p:ph type="ctrTitle"/>
          </p:nvPr>
        </p:nvSpPr>
        <p:spPr>
          <a:xfrm>
            <a:off x="396976" y="242373"/>
            <a:ext cx="2098500" cy="1092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startAt="4"/>
            </a:pPr>
            <a:r>
              <a:rPr lang="en" sz="1800"/>
              <a:t>Neural Network</a:t>
            </a:r>
            <a:endParaRPr sz="1800"/>
          </a:p>
        </p:txBody>
      </p:sp>
      <p:sp>
        <p:nvSpPr>
          <p:cNvPr id="371" name="Google Shape;371;p57"/>
          <p:cNvSpPr txBox="1"/>
          <p:nvPr>
            <p:ph idx="4294967295" type="body"/>
          </p:nvPr>
        </p:nvSpPr>
        <p:spPr>
          <a:xfrm>
            <a:off x="3320350" y="242375"/>
            <a:ext cx="5630100" cy="3302700"/>
          </a:xfrm>
          <a:prstGeom prst="rect">
            <a:avLst/>
          </a:prstGeom>
        </p:spPr>
        <p:txBody>
          <a:bodyPr anchorCtr="0" anchor="t" bIns="91425" lIns="91425" spcFirstLastPara="1" rIns="91425" wrap="square" tIns="91425">
            <a:noAutofit/>
          </a:bodyPr>
          <a:lstStyle/>
          <a:p>
            <a:pPr indent="-228600" lvl="0" marL="241300" rtl="0" algn="l">
              <a:spcBef>
                <a:spcPts val="300"/>
              </a:spcBef>
              <a:spcAft>
                <a:spcPts val="0"/>
              </a:spcAft>
              <a:buSzPts val="1600"/>
              <a:buFont typeface="Nunito Light"/>
              <a:buChar char="⬣"/>
            </a:pPr>
            <a:r>
              <a:rPr lang="en" sz="1600"/>
              <a:t>Set of algorithms, modeled loosely after the human brain, that are designed to recognize patterns</a:t>
            </a:r>
            <a:endParaRPr sz="1600"/>
          </a:p>
          <a:p>
            <a:pPr indent="-228600" lvl="0" marL="241300" rtl="0" algn="l">
              <a:spcBef>
                <a:spcPts val="300"/>
              </a:spcBef>
              <a:spcAft>
                <a:spcPts val="0"/>
              </a:spcAft>
              <a:buSzPts val="1600"/>
              <a:buFont typeface="Nunito Light"/>
              <a:buChar char="⬣"/>
            </a:pPr>
            <a:r>
              <a:rPr lang="en" sz="1600"/>
              <a:t>Interpret sensory data through a kind of machine perception</a:t>
            </a:r>
            <a:endParaRPr sz="1600"/>
          </a:p>
          <a:p>
            <a:pPr indent="-228600" lvl="0" marL="241300" rtl="0" algn="l">
              <a:spcBef>
                <a:spcPts val="300"/>
              </a:spcBef>
              <a:spcAft>
                <a:spcPts val="0"/>
              </a:spcAft>
              <a:buSzPts val="1600"/>
              <a:buFont typeface="Nunito Light"/>
              <a:buChar char="⬣"/>
            </a:pPr>
            <a:r>
              <a:rPr lang="en" sz="1600"/>
              <a:t>Clustering and classification</a:t>
            </a:r>
            <a:endParaRPr sz="1600"/>
          </a:p>
        </p:txBody>
      </p:sp>
      <p:pic>
        <p:nvPicPr>
          <p:cNvPr id="372" name="Google Shape;372;p57"/>
          <p:cNvPicPr preferRelativeResize="0"/>
          <p:nvPr/>
        </p:nvPicPr>
        <p:blipFill>
          <a:blip r:embed="rId3">
            <a:alphaModFix/>
          </a:blip>
          <a:stretch>
            <a:fillRect/>
          </a:stretch>
        </p:blipFill>
        <p:spPr>
          <a:xfrm>
            <a:off x="3043575" y="1873675"/>
            <a:ext cx="5715000" cy="2971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8"/>
          <p:cNvSpPr txBox="1"/>
          <p:nvPr>
            <p:ph type="ctrTitle"/>
          </p:nvPr>
        </p:nvSpPr>
        <p:spPr>
          <a:xfrm>
            <a:off x="396976" y="242373"/>
            <a:ext cx="2098500" cy="1092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startAt="4"/>
            </a:pPr>
            <a:r>
              <a:rPr lang="en" sz="1800"/>
              <a:t>Neural Network</a:t>
            </a:r>
            <a:endParaRPr sz="1800"/>
          </a:p>
        </p:txBody>
      </p:sp>
      <p:pic>
        <p:nvPicPr>
          <p:cNvPr id="378" name="Google Shape;378;p58"/>
          <p:cNvPicPr preferRelativeResize="0"/>
          <p:nvPr/>
        </p:nvPicPr>
        <p:blipFill>
          <a:blip r:embed="rId3">
            <a:alphaModFix/>
          </a:blip>
          <a:stretch>
            <a:fillRect/>
          </a:stretch>
        </p:blipFill>
        <p:spPr>
          <a:xfrm>
            <a:off x="3282800" y="1334375"/>
            <a:ext cx="5628751" cy="25808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2"/>
          <p:cNvSpPr/>
          <p:nvPr/>
        </p:nvSpPr>
        <p:spPr>
          <a:xfrm>
            <a:off x="5568400" y="3243650"/>
            <a:ext cx="599100" cy="845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2"/>
          <p:cNvSpPr/>
          <p:nvPr/>
        </p:nvSpPr>
        <p:spPr>
          <a:xfrm>
            <a:off x="2940600" y="3185700"/>
            <a:ext cx="599100" cy="845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2"/>
          <p:cNvSpPr/>
          <p:nvPr/>
        </p:nvSpPr>
        <p:spPr>
          <a:xfrm>
            <a:off x="4294875" y="3275825"/>
            <a:ext cx="517200" cy="5004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2"/>
          <p:cNvSpPr/>
          <p:nvPr/>
        </p:nvSpPr>
        <p:spPr>
          <a:xfrm>
            <a:off x="1691650" y="3287950"/>
            <a:ext cx="517200" cy="5004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2"/>
          <p:cNvSpPr txBox="1"/>
          <p:nvPr>
            <p:ph idx="13" type="ctrTitle"/>
          </p:nvPr>
        </p:nvSpPr>
        <p:spPr>
          <a:xfrm>
            <a:off x="3081025" y="415925"/>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CONTENTS</a:t>
            </a:r>
            <a:endParaRPr>
              <a:solidFill>
                <a:schemeClr val="lt1"/>
              </a:solidFill>
            </a:endParaRPr>
          </a:p>
        </p:txBody>
      </p:sp>
      <p:cxnSp>
        <p:nvCxnSpPr>
          <p:cNvPr id="173" name="Google Shape;173;p32"/>
          <p:cNvCxnSpPr/>
          <p:nvPr/>
        </p:nvCxnSpPr>
        <p:spPr>
          <a:xfrm>
            <a:off x="5871225" y="2147250"/>
            <a:ext cx="0" cy="689100"/>
          </a:xfrm>
          <a:prstGeom prst="straightConnector1">
            <a:avLst/>
          </a:prstGeom>
          <a:noFill/>
          <a:ln cap="flat" cmpd="sng" w="19050">
            <a:solidFill>
              <a:srgbClr val="D9D9D9"/>
            </a:solidFill>
            <a:prstDash val="solid"/>
            <a:round/>
            <a:headEnd len="med" w="med" type="none"/>
            <a:tailEnd len="med" w="med" type="none"/>
          </a:ln>
        </p:spPr>
      </p:cxnSp>
      <p:cxnSp>
        <p:nvCxnSpPr>
          <p:cNvPr id="174" name="Google Shape;174;p32"/>
          <p:cNvCxnSpPr/>
          <p:nvPr/>
        </p:nvCxnSpPr>
        <p:spPr>
          <a:xfrm>
            <a:off x="3249525" y="2147250"/>
            <a:ext cx="0" cy="689100"/>
          </a:xfrm>
          <a:prstGeom prst="straightConnector1">
            <a:avLst/>
          </a:prstGeom>
          <a:noFill/>
          <a:ln cap="flat" cmpd="sng" w="19050">
            <a:solidFill>
              <a:srgbClr val="D9D9D9"/>
            </a:solidFill>
            <a:prstDash val="solid"/>
            <a:round/>
            <a:headEnd len="med" w="med" type="none"/>
            <a:tailEnd len="med" w="med" type="none"/>
          </a:ln>
        </p:spPr>
      </p:cxnSp>
      <p:sp>
        <p:nvSpPr>
          <p:cNvPr id="175" name="Google Shape;175;p32"/>
          <p:cNvSpPr txBox="1"/>
          <p:nvPr>
            <p:ph type="ctrTitle"/>
          </p:nvPr>
        </p:nvSpPr>
        <p:spPr>
          <a:xfrm>
            <a:off x="1152088" y="234055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DATASET</a:t>
            </a:r>
            <a:endParaRPr/>
          </a:p>
        </p:txBody>
      </p:sp>
      <p:sp>
        <p:nvSpPr>
          <p:cNvPr id="176" name="Google Shape;176;p32"/>
          <p:cNvSpPr txBox="1"/>
          <p:nvPr>
            <p:ph idx="5" type="ctrTitle"/>
          </p:nvPr>
        </p:nvSpPr>
        <p:spPr>
          <a:xfrm>
            <a:off x="6264525" y="2340550"/>
            <a:ext cx="1965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PREPARING THE DATASET</a:t>
            </a:r>
            <a:endParaRPr/>
          </a:p>
        </p:txBody>
      </p:sp>
      <p:sp>
        <p:nvSpPr>
          <p:cNvPr id="177" name="Google Shape;177;p32"/>
          <p:cNvSpPr txBox="1"/>
          <p:nvPr>
            <p:ph idx="1" type="subTitle"/>
          </p:nvPr>
        </p:nvSpPr>
        <p:spPr>
          <a:xfrm>
            <a:off x="967750" y="2671150"/>
            <a:ext cx="1965000" cy="30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closer look at the Airbnb dataset</a:t>
            </a:r>
            <a:endParaRPr/>
          </a:p>
        </p:txBody>
      </p:sp>
      <p:sp>
        <p:nvSpPr>
          <p:cNvPr id="178" name="Google Shape;178;p32"/>
          <p:cNvSpPr txBox="1"/>
          <p:nvPr>
            <p:ph idx="14" type="title"/>
          </p:nvPr>
        </p:nvSpPr>
        <p:spPr>
          <a:xfrm>
            <a:off x="1575838" y="2012475"/>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179" name="Google Shape;179;p32"/>
          <p:cNvSpPr txBox="1"/>
          <p:nvPr>
            <p:ph idx="15" type="title"/>
          </p:nvPr>
        </p:nvSpPr>
        <p:spPr>
          <a:xfrm>
            <a:off x="4197618" y="2012475"/>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180" name="Google Shape;180;p32"/>
          <p:cNvSpPr txBox="1"/>
          <p:nvPr>
            <p:ph idx="4" type="subTitle"/>
          </p:nvPr>
        </p:nvSpPr>
        <p:spPr>
          <a:xfrm>
            <a:off x="6264525" y="2671150"/>
            <a:ext cx="1965000" cy="34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we cleaned our data</a:t>
            </a:r>
            <a:endParaRPr/>
          </a:p>
        </p:txBody>
      </p:sp>
      <p:sp>
        <p:nvSpPr>
          <p:cNvPr id="181" name="Google Shape;181;p32"/>
          <p:cNvSpPr txBox="1"/>
          <p:nvPr>
            <p:ph idx="16" type="title"/>
          </p:nvPr>
        </p:nvSpPr>
        <p:spPr>
          <a:xfrm>
            <a:off x="6872626" y="2012475"/>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182" name="Google Shape;182;p32"/>
          <p:cNvSpPr txBox="1"/>
          <p:nvPr>
            <p:ph idx="6" type="subTitle"/>
          </p:nvPr>
        </p:nvSpPr>
        <p:spPr>
          <a:xfrm>
            <a:off x="975611" y="4178350"/>
            <a:ext cx="1965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Determining the price of an AirBnB unit using linear regression</a:t>
            </a:r>
            <a:endParaRPr/>
          </a:p>
        </p:txBody>
      </p:sp>
      <p:sp>
        <p:nvSpPr>
          <p:cNvPr id="183" name="Google Shape;183;p32"/>
          <p:cNvSpPr txBox="1"/>
          <p:nvPr>
            <p:ph idx="7" type="ctrTitle"/>
          </p:nvPr>
        </p:nvSpPr>
        <p:spPr>
          <a:xfrm>
            <a:off x="807288" y="3776700"/>
            <a:ext cx="2301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PREDICTION USING LINEAR REGRESSION</a:t>
            </a:r>
            <a:endParaRPr/>
          </a:p>
        </p:txBody>
      </p:sp>
      <p:sp>
        <p:nvSpPr>
          <p:cNvPr id="184" name="Google Shape;184;p32"/>
          <p:cNvSpPr txBox="1"/>
          <p:nvPr>
            <p:ph idx="17" type="title"/>
          </p:nvPr>
        </p:nvSpPr>
        <p:spPr>
          <a:xfrm>
            <a:off x="1583711" y="3386650"/>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04</a:t>
            </a:r>
            <a:endParaRPr>
              <a:solidFill>
                <a:schemeClr val="lt1"/>
              </a:solidFill>
            </a:endParaRPr>
          </a:p>
        </p:txBody>
      </p:sp>
      <p:sp>
        <p:nvSpPr>
          <p:cNvPr id="185" name="Google Shape;185;p32"/>
          <p:cNvSpPr txBox="1"/>
          <p:nvPr>
            <p:ph idx="18" type="title"/>
          </p:nvPr>
        </p:nvSpPr>
        <p:spPr>
          <a:xfrm>
            <a:off x="4179644" y="3374525"/>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05</a:t>
            </a:r>
            <a:endParaRPr>
              <a:solidFill>
                <a:schemeClr val="lt1"/>
              </a:solidFill>
            </a:endParaRPr>
          </a:p>
        </p:txBody>
      </p:sp>
      <p:cxnSp>
        <p:nvCxnSpPr>
          <p:cNvPr id="186" name="Google Shape;186;p32"/>
          <p:cNvCxnSpPr/>
          <p:nvPr/>
        </p:nvCxnSpPr>
        <p:spPr>
          <a:xfrm>
            <a:off x="3276625" y="3518850"/>
            <a:ext cx="0" cy="689100"/>
          </a:xfrm>
          <a:prstGeom prst="straightConnector1">
            <a:avLst/>
          </a:prstGeom>
          <a:noFill/>
          <a:ln cap="flat" cmpd="sng" w="19050">
            <a:solidFill>
              <a:srgbClr val="D9D9D9"/>
            </a:solidFill>
            <a:prstDash val="solid"/>
            <a:round/>
            <a:headEnd len="med" w="med" type="none"/>
            <a:tailEnd len="med" w="med" type="none"/>
          </a:ln>
        </p:spPr>
      </p:cxnSp>
      <p:sp>
        <p:nvSpPr>
          <p:cNvPr id="187" name="Google Shape;187;p32"/>
          <p:cNvSpPr/>
          <p:nvPr/>
        </p:nvSpPr>
        <p:spPr>
          <a:xfrm rot="899825">
            <a:off x="-1786739" y="3784917"/>
            <a:ext cx="2950497" cy="2316666"/>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2"/>
          <p:cNvSpPr/>
          <p:nvPr/>
        </p:nvSpPr>
        <p:spPr>
          <a:xfrm rot="-3036684">
            <a:off x="7582353" y="4618566"/>
            <a:ext cx="2950470" cy="2316746"/>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2"/>
          <p:cNvSpPr txBox="1"/>
          <p:nvPr>
            <p:ph type="ctrTitle"/>
          </p:nvPr>
        </p:nvSpPr>
        <p:spPr>
          <a:xfrm>
            <a:off x="3407187" y="2340538"/>
            <a:ext cx="23829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190" name="Google Shape;190;p32"/>
          <p:cNvSpPr txBox="1"/>
          <p:nvPr>
            <p:ph idx="1" type="subTitle"/>
          </p:nvPr>
        </p:nvSpPr>
        <p:spPr>
          <a:xfrm>
            <a:off x="3347500" y="2671150"/>
            <a:ext cx="2502300" cy="34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we came up with our problem statements </a:t>
            </a:r>
            <a:endParaRPr/>
          </a:p>
        </p:txBody>
      </p:sp>
      <p:cxnSp>
        <p:nvCxnSpPr>
          <p:cNvPr id="191" name="Google Shape;191;p32"/>
          <p:cNvCxnSpPr/>
          <p:nvPr/>
        </p:nvCxnSpPr>
        <p:spPr>
          <a:xfrm>
            <a:off x="5871225" y="3442650"/>
            <a:ext cx="0" cy="689100"/>
          </a:xfrm>
          <a:prstGeom prst="straightConnector1">
            <a:avLst/>
          </a:prstGeom>
          <a:noFill/>
          <a:ln cap="flat" cmpd="sng" w="19050">
            <a:solidFill>
              <a:srgbClr val="D9D9D9"/>
            </a:solidFill>
            <a:prstDash val="solid"/>
            <a:round/>
            <a:headEnd len="med" w="med" type="none"/>
            <a:tailEnd len="med" w="med" type="none"/>
          </a:ln>
        </p:spPr>
      </p:cxnSp>
      <p:sp>
        <p:nvSpPr>
          <p:cNvPr id="192" name="Google Shape;192;p32"/>
          <p:cNvSpPr/>
          <p:nvPr/>
        </p:nvSpPr>
        <p:spPr>
          <a:xfrm>
            <a:off x="7056575" y="3287950"/>
            <a:ext cx="517200" cy="5004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2"/>
          <p:cNvSpPr txBox="1"/>
          <p:nvPr>
            <p:ph idx="8" type="subTitle"/>
          </p:nvPr>
        </p:nvSpPr>
        <p:spPr>
          <a:xfrm>
            <a:off x="6389775" y="4055350"/>
            <a:ext cx="1965000" cy="5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Using Time Series forecasting to predict future prices</a:t>
            </a:r>
            <a:endParaRPr/>
          </a:p>
          <a:p>
            <a:pPr indent="0" lvl="0" marL="0" rtl="0" algn="ctr">
              <a:spcBef>
                <a:spcPts val="0"/>
              </a:spcBef>
              <a:spcAft>
                <a:spcPts val="0"/>
              </a:spcAft>
              <a:buNone/>
            </a:pPr>
            <a:r>
              <a:t/>
            </a:r>
            <a:endParaRPr/>
          </a:p>
        </p:txBody>
      </p:sp>
      <p:sp>
        <p:nvSpPr>
          <p:cNvPr id="194" name="Google Shape;194;p32"/>
          <p:cNvSpPr txBox="1"/>
          <p:nvPr>
            <p:ph idx="9" type="ctrTitle"/>
          </p:nvPr>
        </p:nvSpPr>
        <p:spPr>
          <a:xfrm>
            <a:off x="6152125" y="3700500"/>
            <a:ext cx="2301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 SERIES ANALYSIS</a:t>
            </a:r>
            <a:endParaRPr/>
          </a:p>
        </p:txBody>
      </p:sp>
      <p:sp>
        <p:nvSpPr>
          <p:cNvPr id="195" name="Google Shape;195;p32"/>
          <p:cNvSpPr txBox="1"/>
          <p:nvPr>
            <p:ph idx="18" type="title"/>
          </p:nvPr>
        </p:nvSpPr>
        <p:spPr>
          <a:xfrm>
            <a:off x="6941344" y="3386650"/>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a:t>
            </a:r>
            <a:r>
              <a:rPr lang="en"/>
              <a:t>6</a:t>
            </a:r>
            <a:endParaRPr>
              <a:solidFill>
                <a:schemeClr val="lt1"/>
              </a:solidFill>
            </a:endParaRPr>
          </a:p>
        </p:txBody>
      </p:sp>
      <p:sp>
        <p:nvSpPr>
          <p:cNvPr id="196" name="Google Shape;196;p32"/>
          <p:cNvSpPr txBox="1"/>
          <p:nvPr>
            <p:ph idx="6" type="subTitle"/>
          </p:nvPr>
        </p:nvSpPr>
        <p:spPr>
          <a:xfrm>
            <a:off x="3566411" y="4178443"/>
            <a:ext cx="1965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Determining the price of an AirBnB unit using other techniques</a:t>
            </a:r>
            <a:endParaRPr/>
          </a:p>
        </p:txBody>
      </p:sp>
      <p:sp>
        <p:nvSpPr>
          <p:cNvPr id="197" name="Google Shape;197;p32"/>
          <p:cNvSpPr txBox="1"/>
          <p:nvPr>
            <p:ph idx="7" type="ctrTitle"/>
          </p:nvPr>
        </p:nvSpPr>
        <p:spPr>
          <a:xfrm>
            <a:off x="3398088" y="3776793"/>
            <a:ext cx="2301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PREDICTION USING OTHER TECHNIQUES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9"/>
          <p:cNvSpPr txBox="1"/>
          <p:nvPr>
            <p:ph type="ctrTitle"/>
          </p:nvPr>
        </p:nvSpPr>
        <p:spPr>
          <a:xfrm>
            <a:off x="396976" y="242373"/>
            <a:ext cx="2098500" cy="1092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startAt="4"/>
            </a:pPr>
            <a:r>
              <a:rPr lang="en" sz="1800"/>
              <a:t>Neural Network</a:t>
            </a:r>
            <a:endParaRPr sz="1800"/>
          </a:p>
        </p:txBody>
      </p:sp>
      <p:pic>
        <p:nvPicPr>
          <p:cNvPr id="384" name="Google Shape;384;p59"/>
          <p:cNvPicPr preferRelativeResize="0"/>
          <p:nvPr/>
        </p:nvPicPr>
        <p:blipFill>
          <a:blip r:embed="rId3">
            <a:alphaModFix/>
          </a:blip>
          <a:stretch>
            <a:fillRect/>
          </a:stretch>
        </p:blipFill>
        <p:spPr>
          <a:xfrm>
            <a:off x="3382050" y="656300"/>
            <a:ext cx="5363250" cy="3830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60"/>
          <p:cNvSpPr txBox="1"/>
          <p:nvPr>
            <p:ph type="ctrTitle"/>
          </p:nvPr>
        </p:nvSpPr>
        <p:spPr>
          <a:xfrm>
            <a:off x="396976" y="242373"/>
            <a:ext cx="2098500" cy="1092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startAt="4"/>
            </a:pPr>
            <a:r>
              <a:rPr lang="en" sz="1800"/>
              <a:t>Neural Network</a:t>
            </a:r>
            <a:endParaRPr sz="1800"/>
          </a:p>
        </p:txBody>
      </p:sp>
      <p:pic>
        <p:nvPicPr>
          <p:cNvPr id="390" name="Google Shape;390;p60"/>
          <p:cNvPicPr preferRelativeResize="0"/>
          <p:nvPr/>
        </p:nvPicPr>
        <p:blipFill>
          <a:blip r:embed="rId3">
            <a:alphaModFix/>
          </a:blip>
          <a:stretch>
            <a:fillRect/>
          </a:stretch>
        </p:blipFill>
        <p:spPr>
          <a:xfrm>
            <a:off x="3136625" y="1039025"/>
            <a:ext cx="5666250" cy="2453725"/>
          </a:xfrm>
          <a:prstGeom prst="rect">
            <a:avLst/>
          </a:prstGeom>
          <a:noFill/>
          <a:ln>
            <a:noFill/>
          </a:ln>
        </p:spPr>
      </p:pic>
      <p:pic>
        <p:nvPicPr>
          <p:cNvPr id="391" name="Google Shape;391;p60"/>
          <p:cNvPicPr preferRelativeResize="0"/>
          <p:nvPr/>
        </p:nvPicPr>
        <p:blipFill>
          <a:blip r:embed="rId4">
            <a:alphaModFix/>
          </a:blip>
          <a:stretch>
            <a:fillRect/>
          </a:stretch>
        </p:blipFill>
        <p:spPr>
          <a:xfrm>
            <a:off x="4151350" y="3696600"/>
            <a:ext cx="4221499" cy="1350125"/>
          </a:xfrm>
          <a:prstGeom prst="rect">
            <a:avLst/>
          </a:prstGeom>
          <a:noFill/>
          <a:ln>
            <a:noFill/>
          </a:ln>
        </p:spPr>
      </p:pic>
      <p:sp>
        <p:nvSpPr>
          <p:cNvPr id="392" name="Google Shape;392;p60"/>
          <p:cNvSpPr/>
          <p:nvPr/>
        </p:nvSpPr>
        <p:spPr>
          <a:xfrm>
            <a:off x="4160598" y="3884900"/>
            <a:ext cx="4005600" cy="148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0"/>
          <p:cNvSpPr/>
          <p:nvPr/>
        </p:nvSpPr>
        <p:spPr>
          <a:xfrm>
            <a:off x="4180421" y="4664915"/>
            <a:ext cx="3876900" cy="148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61"/>
          <p:cNvSpPr txBox="1"/>
          <p:nvPr>
            <p:ph idx="2" type="title"/>
          </p:nvPr>
        </p:nvSpPr>
        <p:spPr>
          <a:xfrm flipH="1">
            <a:off x="-1773350" y="1517950"/>
            <a:ext cx="27786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2"/>
                </a:solidFill>
                <a:highlight>
                  <a:schemeClr val="lt1"/>
                </a:highlight>
              </a:rPr>
              <a:t>PREFERRED</a:t>
            </a:r>
            <a:r>
              <a:rPr lang="en" sz="3000">
                <a:solidFill>
                  <a:schemeClr val="lt1"/>
                </a:solidFill>
              </a:rPr>
              <a:t> MACHINE LEARNING TECHNIQUE</a:t>
            </a:r>
            <a:r>
              <a:rPr lang="en" sz="3000">
                <a:solidFill>
                  <a:schemeClr val="lt1"/>
                </a:solidFill>
              </a:rPr>
              <a:t>:</a:t>
            </a:r>
            <a:endParaRPr sz="3000">
              <a:solidFill>
                <a:schemeClr val="lt1"/>
              </a:solidFill>
            </a:endParaRPr>
          </a:p>
        </p:txBody>
      </p:sp>
      <p:sp>
        <p:nvSpPr>
          <p:cNvPr id="399" name="Google Shape;399;p61"/>
          <p:cNvSpPr txBox="1"/>
          <p:nvPr>
            <p:ph idx="2" type="title"/>
          </p:nvPr>
        </p:nvSpPr>
        <p:spPr>
          <a:xfrm flipH="1">
            <a:off x="1545525" y="416800"/>
            <a:ext cx="6960600" cy="75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 REGRESSION</a:t>
            </a:r>
            <a:endParaRPr/>
          </a:p>
        </p:txBody>
      </p:sp>
      <p:pic>
        <p:nvPicPr>
          <p:cNvPr id="400" name="Google Shape;400;p61"/>
          <p:cNvPicPr preferRelativeResize="0"/>
          <p:nvPr/>
        </p:nvPicPr>
        <p:blipFill>
          <a:blip r:embed="rId3">
            <a:alphaModFix/>
          </a:blip>
          <a:stretch>
            <a:fillRect/>
          </a:stretch>
        </p:blipFill>
        <p:spPr>
          <a:xfrm>
            <a:off x="2257625" y="2416450"/>
            <a:ext cx="5883475" cy="2240375"/>
          </a:xfrm>
          <a:prstGeom prst="rect">
            <a:avLst/>
          </a:prstGeom>
          <a:noFill/>
          <a:ln>
            <a:noFill/>
          </a:ln>
        </p:spPr>
      </p:pic>
      <p:sp>
        <p:nvSpPr>
          <p:cNvPr id="401" name="Google Shape;401;p61"/>
          <p:cNvSpPr/>
          <p:nvPr/>
        </p:nvSpPr>
        <p:spPr>
          <a:xfrm>
            <a:off x="2312200" y="2712018"/>
            <a:ext cx="5562600" cy="2346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1"/>
          <p:cNvSpPr/>
          <p:nvPr/>
        </p:nvSpPr>
        <p:spPr>
          <a:xfrm>
            <a:off x="2312188" y="4017090"/>
            <a:ext cx="5743800" cy="2346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62"/>
          <p:cNvSpPr txBox="1"/>
          <p:nvPr>
            <p:ph idx="4294967295" type="title"/>
          </p:nvPr>
        </p:nvSpPr>
        <p:spPr>
          <a:xfrm flipH="1">
            <a:off x="5325575" y="1817250"/>
            <a:ext cx="21630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06</a:t>
            </a:r>
            <a:endParaRPr sz="4800"/>
          </a:p>
        </p:txBody>
      </p:sp>
      <p:sp>
        <p:nvSpPr>
          <p:cNvPr id="408" name="Google Shape;408;p62"/>
          <p:cNvSpPr txBox="1"/>
          <p:nvPr>
            <p:ph idx="2" type="ctrTitle"/>
          </p:nvPr>
        </p:nvSpPr>
        <p:spPr>
          <a:xfrm flipH="1">
            <a:off x="5289150" y="2915350"/>
            <a:ext cx="22293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Nunito Sans"/>
                <a:ea typeface="Nunito Sans"/>
                <a:cs typeface="Nunito Sans"/>
                <a:sym typeface="Nunito Sans"/>
              </a:rPr>
              <a:t>TIME SERIES ANALYSIS + PREDICTING THE PRICE USING TIME</a:t>
            </a:r>
            <a:endParaRPr b="1" sz="1800">
              <a:latin typeface="Nunito Sans"/>
              <a:ea typeface="Nunito Sans"/>
              <a:cs typeface="Nunito Sans"/>
              <a:sym typeface="Nunito Sans"/>
            </a:endParaRPr>
          </a:p>
          <a:p>
            <a:pPr indent="0" lvl="0" marL="0" rtl="0" algn="l">
              <a:spcBef>
                <a:spcPts val="0"/>
              </a:spcBef>
              <a:spcAft>
                <a:spcPts val="0"/>
              </a:spcAft>
              <a:buNone/>
            </a:pPr>
            <a:r>
              <a:t/>
            </a:r>
            <a:endParaRPr b="1" sz="1800">
              <a:latin typeface="Nunito Sans"/>
              <a:ea typeface="Nunito Sans"/>
              <a:cs typeface="Nunito Sans"/>
              <a:sym typeface="Nunito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3"/>
          <p:cNvSpPr txBox="1"/>
          <p:nvPr>
            <p:ph type="ctrTitle"/>
          </p:nvPr>
        </p:nvSpPr>
        <p:spPr>
          <a:xfrm>
            <a:off x="2245800" y="195450"/>
            <a:ext cx="46524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TIME SERIES ANALYSIS</a:t>
            </a:r>
            <a:endParaRPr sz="2400"/>
          </a:p>
        </p:txBody>
      </p:sp>
      <p:sp>
        <p:nvSpPr>
          <p:cNvPr id="414" name="Google Shape;414;p63"/>
          <p:cNvSpPr txBox="1"/>
          <p:nvPr>
            <p:ph idx="1" type="body"/>
          </p:nvPr>
        </p:nvSpPr>
        <p:spPr>
          <a:xfrm>
            <a:off x="0" y="1248050"/>
            <a:ext cx="9144000" cy="37776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Char char="●"/>
            </a:pPr>
            <a:r>
              <a:rPr lang="en" sz="1800"/>
              <a:t>Analysis of previous data at equal intervals to predict future values</a:t>
            </a:r>
            <a:endParaRPr sz="1800"/>
          </a:p>
          <a:p>
            <a:pPr indent="-342900" lvl="0" marL="457200" rtl="0" algn="just">
              <a:lnSpc>
                <a:spcPct val="115000"/>
              </a:lnSpc>
              <a:spcBef>
                <a:spcPts val="0"/>
              </a:spcBef>
              <a:spcAft>
                <a:spcPts val="0"/>
              </a:spcAft>
              <a:buSzPts val="1800"/>
              <a:buChar char="●"/>
            </a:pPr>
            <a:r>
              <a:rPr lang="en" sz="1800"/>
              <a:t>Components of a Time Series:</a:t>
            </a:r>
            <a:endParaRPr sz="1800"/>
          </a:p>
          <a:p>
            <a:pPr indent="-342900" lvl="0" marL="457200" rtl="0" algn="just">
              <a:lnSpc>
                <a:spcPct val="115000"/>
              </a:lnSpc>
              <a:spcBef>
                <a:spcPts val="0"/>
              </a:spcBef>
              <a:spcAft>
                <a:spcPts val="0"/>
              </a:spcAft>
              <a:buSzPts val="1800"/>
              <a:buChar char="-"/>
            </a:pPr>
            <a:r>
              <a:rPr b="1" lang="en" sz="1800">
                <a:latin typeface="Assistant"/>
                <a:ea typeface="Assistant"/>
                <a:cs typeface="Assistant"/>
                <a:sym typeface="Assistant"/>
              </a:rPr>
              <a:t>Trend</a:t>
            </a:r>
            <a:r>
              <a:rPr lang="en" sz="1800"/>
              <a:t> : General tendency of the data to increase or decrease during a long period of time</a:t>
            </a:r>
            <a:endParaRPr sz="1800"/>
          </a:p>
          <a:p>
            <a:pPr indent="-342900" lvl="0" marL="457200" rtl="0" algn="just">
              <a:lnSpc>
                <a:spcPct val="115000"/>
              </a:lnSpc>
              <a:spcBef>
                <a:spcPts val="0"/>
              </a:spcBef>
              <a:spcAft>
                <a:spcPts val="0"/>
              </a:spcAft>
              <a:buSzPts val="1800"/>
              <a:buChar char="-"/>
            </a:pPr>
            <a:r>
              <a:rPr b="1" lang="en" sz="1800">
                <a:latin typeface="Assistant"/>
                <a:ea typeface="Assistant"/>
                <a:cs typeface="Assistant"/>
                <a:sym typeface="Assistant"/>
              </a:rPr>
              <a:t>Seasonality</a:t>
            </a:r>
            <a:r>
              <a:rPr lang="en" sz="1800"/>
              <a:t> - whether the time series exhibit similar pattern within a month or a year</a:t>
            </a:r>
            <a:endParaRPr sz="1800"/>
          </a:p>
          <a:p>
            <a:pPr indent="-342900" lvl="0" marL="457200" rtl="0" algn="just">
              <a:lnSpc>
                <a:spcPct val="115000"/>
              </a:lnSpc>
              <a:spcBef>
                <a:spcPts val="0"/>
              </a:spcBef>
              <a:spcAft>
                <a:spcPts val="0"/>
              </a:spcAft>
              <a:buSzPts val="1800"/>
              <a:buChar char="-"/>
            </a:pPr>
            <a:r>
              <a:rPr b="1" lang="en" sz="1800">
                <a:latin typeface="Assistant"/>
                <a:ea typeface="Assistant"/>
                <a:cs typeface="Assistant"/>
                <a:sym typeface="Assistant"/>
              </a:rPr>
              <a:t>Irregularity</a:t>
            </a:r>
            <a:r>
              <a:rPr lang="en" sz="1800"/>
              <a:t>- presence of unpredictable components within the pattern</a:t>
            </a:r>
            <a:endParaRPr sz="1800"/>
          </a:p>
          <a:p>
            <a:pPr indent="-342900" lvl="0" marL="457200" rtl="0" algn="just">
              <a:lnSpc>
                <a:spcPct val="115000"/>
              </a:lnSpc>
              <a:spcBef>
                <a:spcPts val="0"/>
              </a:spcBef>
              <a:spcAft>
                <a:spcPts val="0"/>
              </a:spcAft>
              <a:buSzPts val="1800"/>
              <a:buChar char="-"/>
            </a:pPr>
            <a:r>
              <a:rPr b="1" lang="en" sz="1800">
                <a:latin typeface="Assistant"/>
                <a:ea typeface="Assistant"/>
                <a:cs typeface="Assistant"/>
                <a:sym typeface="Assistant"/>
              </a:rPr>
              <a:t>Cyclic</a:t>
            </a:r>
            <a:r>
              <a:rPr lang="en" sz="1800"/>
              <a:t> : Pattern showing an up and down movement around a given trend</a:t>
            </a:r>
            <a:endParaRPr sz="1800"/>
          </a:p>
        </p:txBody>
      </p:sp>
      <p:pic>
        <p:nvPicPr>
          <p:cNvPr id="415" name="Google Shape;415;p63"/>
          <p:cNvPicPr preferRelativeResize="0"/>
          <p:nvPr/>
        </p:nvPicPr>
        <p:blipFill>
          <a:blip r:embed="rId3">
            <a:alphaModFix/>
          </a:blip>
          <a:stretch>
            <a:fillRect/>
          </a:stretch>
        </p:blipFill>
        <p:spPr>
          <a:xfrm>
            <a:off x="6148723" y="3335550"/>
            <a:ext cx="2477702" cy="1807951"/>
          </a:xfrm>
          <a:prstGeom prst="rect">
            <a:avLst/>
          </a:prstGeom>
          <a:noFill/>
          <a:ln>
            <a:noFill/>
          </a:ln>
        </p:spPr>
      </p:pic>
      <p:pic>
        <p:nvPicPr>
          <p:cNvPr id="416" name="Google Shape;416;p63"/>
          <p:cNvPicPr preferRelativeResize="0"/>
          <p:nvPr/>
        </p:nvPicPr>
        <p:blipFill rotWithShape="1">
          <a:blip r:embed="rId4">
            <a:alphaModFix/>
          </a:blip>
          <a:srcRect b="0" l="0" r="2704" t="0"/>
          <a:stretch/>
        </p:blipFill>
        <p:spPr>
          <a:xfrm>
            <a:off x="6286850" y="3976499"/>
            <a:ext cx="2857149" cy="1468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4"/>
          <p:cNvSpPr txBox="1"/>
          <p:nvPr>
            <p:ph type="ctrTitle"/>
          </p:nvPr>
        </p:nvSpPr>
        <p:spPr>
          <a:xfrm>
            <a:off x="720000" y="66900"/>
            <a:ext cx="21345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Stationarity</a:t>
            </a:r>
            <a:endParaRPr sz="2600"/>
          </a:p>
        </p:txBody>
      </p:sp>
      <p:sp>
        <p:nvSpPr>
          <p:cNvPr id="422" name="Google Shape;422;p64"/>
          <p:cNvSpPr txBox="1"/>
          <p:nvPr>
            <p:ph idx="4294967295" type="body"/>
          </p:nvPr>
        </p:nvSpPr>
        <p:spPr>
          <a:xfrm>
            <a:off x="3078675" y="146325"/>
            <a:ext cx="5941500" cy="21360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600"/>
              <a:t>A </a:t>
            </a:r>
            <a:r>
              <a:rPr b="1" lang="en" sz="1600">
                <a:latin typeface="Assistant"/>
                <a:ea typeface="Assistant"/>
                <a:cs typeface="Assistant"/>
                <a:sym typeface="Assistant"/>
              </a:rPr>
              <a:t>Stationarity Series</a:t>
            </a:r>
            <a:r>
              <a:rPr lang="en" sz="1600"/>
              <a:t> is one whose </a:t>
            </a:r>
            <a:r>
              <a:rPr b="1" lang="en" sz="1600">
                <a:latin typeface="Assistant"/>
                <a:ea typeface="Assistant"/>
                <a:cs typeface="Assistant"/>
                <a:sym typeface="Assistant"/>
              </a:rPr>
              <a:t>mean</a:t>
            </a:r>
            <a:r>
              <a:rPr lang="en" sz="1600"/>
              <a:t>, </a:t>
            </a:r>
            <a:r>
              <a:rPr b="1" lang="en" sz="1600">
                <a:latin typeface="Assistant"/>
                <a:ea typeface="Assistant"/>
                <a:cs typeface="Assistant"/>
                <a:sym typeface="Assistant"/>
              </a:rPr>
              <a:t>variance</a:t>
            </a:r>
            <a:r>
              <a:rPr lang="en" sz="1600"/>
              <a:t> and </a:t>
            </a:r>
            <a:r>
              <a:rPr b="1" lang="en" sz="1600">
                <a:latin typeface="Assistant"/>
                <a:ea typeface="Assistant"/>
                <a:cs typeface="Assistant"/>
                <a:sym typeface="Assistant"/>
              </a:rPr>
              <a:t>a</a:t>
            </a:r>
            <a:r>
              <a:rPr b="1" lang="en" sz="1600">
                <a:latin typeface="Assistant"/>
                <a:ea typeface="Assistant"/>
                <a:cs typeface="Assistant"/>
                <a:sym typeface="Assistant"/>
              </a:rPr>
              <a:t>utocovariance</a:t>
            </a:r>
            <a:r>
              <a:rPr lang="en" sz="1600"/>
              <a:t> are constant over time.</a:t>
            </a:r>
            <a:endParaRPr sz="1600"/>
          </a:p>
          <a:p>
            <a:pPr indent="0" lvl="0" marL="0" rtl="0" algn="just">
              <a:lnSpc>
                <a:spcPct val="100000"/>
              </a:lnSpc>
              <a:spcBef>
                <a:spcPts val="1600"/>
              </a:spcBef>
              <a:spcAft>
                <a:spcPts val="0"/>
              </a:spcAft>
              <a:buNone/>
            </a:pPr>
            <a:r>
              <a:rPr lang="en" sz="1600"/>
              <a:t>Test to check for Stationarity: </a:t>
            </a:r>
            <a:endParaRPr sz="1600"/>
          </a:p>
          <a:p>
            <a:pPr indent="-330200" lvl="0" marL="457200" rtl="0" algn="just">
              <a:lnSpc>
                <a:spcPct val="100000"/>
              </a:lnSpc>
              <a:spcBef>
                <a:spcPts val="1600"/>
              </a:spcBef>
              <a:spcAft>
                <a:spcPts val="0"/>
              </a:spcAft>
              <a:buSzPts val="1600"/>
              <a:buAutoNum type="arabicParenR"/>
            </a:pPr>
            <a:r>
              <a:rPr lang="en" sz="1600"/>
              <a:t>Rolling Statistics: Moving Average and Moving variance over time</a:t>
            </a:r>
            <a:endParaRPr sz="1600"/>
          </a:p>
          <a:p>
            <a:pPr indent="-330200" lvl="0" marL="457200" rtl="0" algn="just">
              <a:lnSpc>
                <a:spcPct val="100000"/>
              </a:lnSpc>
              <a:spcBef>
                <a:spcPts val="0"/>
              </a:spcBef>
              <a:spcAft>
                <a:spcPts val="0"/>
              </a:spcAft>
              <a:buSzPts val="1600"/>
              <a:buAutoNum type="arabicParenR"/>
            </a:pPr>
            <a:r>
              <a:rPr lang="en" sz="1600"/>
              <a:t>ADCF (Augmented Dickey Fuller ) Test: </a:t>
            </a:r>
            <a:endParaRPr sz="1600"/>
          </a:p>
        </p:txBody>
      </p:sp>
      <p:sp>
        <p:nvSpPr>
          <p:cNvPr id="423" name="Google Shape;423;p64"/>
          <p:cNvSpPr txBox="1"/>
          <p:nvPr>
            <p:ph idx="4294967295" type="title"/>
          </p:nvPr>
        </p:nvSpPr>
        <p:spPr>
          <a:xfrm flipH="1">
            <a:off x="261150" y="2282325"/>
            <a:ext cx="1968300" cy="75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ARIMA</a:t>
            </a:r>
            <a:endParaRPr sz="3600">
              <a:solidFill>
                <a:srgbClr val="FFFFFF"/>
              </a:solidFill>
            </a:endParaRPr>
          </a:p>
        </p:txBody>
      </p:sp>
      <p:sp>
        <p:nvSpPr>
          <p:cNvPr id="424" name="Google Shape;424;p64"/>
          <p:cNvSpPr txBox="1"/>
          <p:nvPr>
            <p:ph idx="4294967295" type="ctrTitle"/>
          </p:nvPr>
        </p:nvSpPr>
        <p:spPr>
          <a:xfrm flipH="1">
            <a:off x="2559500" y="2377350"/>
            <a:ext cx="6531000" cy="51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Autoregressive Integrated Moving Average Model to </a:t>
            </a:r>
            <a:r>
              <a:rPr lang="en" sz="1600"/>
              <a:t>build</a:t>
            </a:r>
            <a:r>
              <a:rPr lang="en" sz="1600"/>
              <a:t> TS Graph</a:t>
            </a:r>
            <a:endParaRPr sz="1600"/>
          </a:p>
        </p:txBody>
      </p:sp>
      <p:sp>
        <p:nvSpPr>
          <p:cNvPr id="425" name="Google Shape;425;p64"/>
          <p:cNvSpPr txBox="1"/>
          <p:nvPr/>
        </p:nvSpPr>
        <p:spPr>
          <a:xfrm>
            <a:off x="5065275" y="3507000"/>
            <a:ext cx="1968300" cy="1496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Assistant"/>
                <a:ea typeface="Assistant"/>
                <a:cs typeface="Assistant"/>
                <a:sym typeface="Assistant"/>
              </a:rPr>
              <a:t>ARIMA Model</a:t>
            </a:r>
            <a:endParaRPr b="1" sz="3600">
              <a:latin typeface="Assistant"/>
              <a:ea typeface="Assistant"/>
              <a:cs typeface="Assistant"/>
              <a:sym typeface="Assistant"/>
            </a:endParaRPr>
          </a:p>
        </p:txBody>
      </p:sp>
      <p:sp>
        <p:nvSpPr>
          <p:cNvPr id="426" name="Google Shape;426;p64"/>
          <p:cNvSpPr txBox="1"/>
          <p:nvPr/>
        </p:nvSpPr>
        <p:spPr>
          <a:xfrm>
            <a:off x="2229450" y="4060950"/>
            <a:ext cx="2293200" cy="388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Assistant Light"/>
                <a:ea typeface="Assistant Light"/>
                <a:cs typeface="Assistant Light"/>
                <a:sym typeface="Assistant Light"/>
              </a:rPr>
              <a:t>Order of </a:t>
            </a:r>
            <a:r>
              <a:rPr lang="en" sz="1500">
                <a:latin typeface="Assistant Light"/>
                <a:ea typeface="Assistant Light"/>
                <a:cs typeface="Assistant Light"/>
                <a:sym typeface="Assistant Light"/>
              </a:rPr>
              <a:t>Differentiation (</a:t>
            </a:r>
            <a:r>
              <a:rPr b="1" lang="en" sz="1500">
                <a:latin typeface="Assistant"/>
                <a:ea typeface="Assistant"/>
                <a:cs typeface="Assistant"/>
                <a:sym typeface="Assistant"/>
              </a:rPr>
              <a:t>d</a:t>
            </a:r>
            <a:r>
              <a:rPr lang="en" sz="1500">
                <a:latin typeface="Assistant Light"/>
                <a:ea typeface="Assistant Light"/>
                <a:cs typeface="Assistant Light"/>
                <a:sym typeface="Assistant Light"/>
              </a:rPr>
              <a:t>)</a:t>
            </a:r>
            <a:endParaRPr sz="1500">
              <a:latin typeface="Assistant Light"/>
              <a:ea typeface="Assistant Light"/>
              <a:cs typeface="Assistant Light"/>
              <a:sym typeface="Assistant Light"/>
            </a:endParaRPr>
          </a:p>
        </p:txBody>
      </p:sp>
      <p:sp>
        <p:nvSpPr>
          <p:cNvPr id="427" name="Google Shape;427;p64"/>
          <p:cNvSpPr txBox="1"/>
          <p:nvPr/>
        </p:nvSpPr>
        <p:spPr>
          <a:xfrm>
            <a:off x="2229450" y="4614925"/>
            <a:ext cx="2293200" cy="388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Assistant Light"/>
                <a:ea typeface="Assistant Light"/>
                <a:cs typeface="Assistant Light"/>
                <a:sym typeface="Assistant Light"/>
              </a:rPr>
              <a:t>Moving Average (</a:t>
            </a:r>
            <a:r>
              <a:rPr b="1" lang="en" sz="1500">
                <a:latin typeface="Assistant"/>
                <a:ea typeface="Assistant"/>
                <a:cs typeface="Assistant"/>
                <a:sym typeface="Assistant"/>
              </a:rPr>
              <a:t>Q</a:t>
            </a:r>
            <a:r>
              <a:rPr lang="en" sz="1500">
                <a:latin typeface="Assistant Light"/>
                <a:ea typeface="Assistant Light"/>
                <a:cs typeface="Assistant Light"/>
                <a:sym typeface="Assistant Light"/>
              </a:rPr>
              <a:t>)</a:t>
            </a:r>
            <a:endParaRPr sz="1500">
              <a:latin typeface="Assistant Light"/>
              <a:ea typeface="Assistant Light"/>
              <a:cs typeface="Assistant Light"/>
              <a:sym typeface="Assistant Light"/>
            </a:endParaRPr>
          </a:p>
        </p:txBody>
      </p:sp>
      <p:sp>
        <p:nvSpPr>
          <p:cNvPr id="428" name="Google Shape;428;p64"/>
          <p:cNvSpPr txBox="1"/>
          <p:nvPr/>
        </p:nvSpPr>
        <p:spPr>
          <a:xfrm>
            <a:off x="2229450" y="3506975"/>
            <a:ext cx="2293200" cy="388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Assistant Light"/>
                <a:ea typeface="Assistant Light"/>
                <a:cs typeface="Assistant Light"/>
                <a:sym typeface="Assistant Light"/>
              </a:rPr>
              <a:t>Auto </a:t>
            </a:r>
            <a:r>
              <a:rPr lang="en" sz="1500">
                <a:latin typeface="Assistant Light"/>
                <a:ea typeface="Assistant Light"/>
                <a:cs typeface="Assistant Light"/>
                <a:sym typeface="Assistant Light"/>
              </a:rPr>
              <a:t>regressive (</a:t>
            </a:r>
            <a:r>
              <a:rPr b="1" lang="en" sz="1500">
                <a:latin typeface="Assistant"/>
                <a:ea typeface="Assistant"/>
                <a:cs typeface="Assistant"/>
                <a:sym typeface="Assistant"/>
              </a:rPr>
              <a:t>P</a:t>
            </a:r>
            <a:r>
              <a:rPr lang="en" sz="1500">
                <a:latin typeface="Assistant Light"/>
                <a:ea typeface="Assistant Light"/>
                <a:cs typeface="Assistant Light"/>
                <a:sym typeface="Assistant Light"/>
              </a:rPr>
              <a:t>)</a:t>
            </a:r>
            <a:endParaRPr sz="1500">
              <a:latin typeface="Assistant Light"/>
              <a:ea typeface="Assistant Light"/>
              <a:cs typeface="Assistant Light"/>
              <a:sym typeface="Assistant Light"/>
            </a:endParaRPr>
          </a:p>
        </p:txBody>
      </p:sp>
      <p:sp>
        <p:nvSpPr>
          <p:cNvPr id="429" name="Google Shape;429;p64"/>
          <p:cNvSpPr txBox="1"/>
          <p:nvPr/>
        </p:nvSpPr>
        <p:spPr>
          <a:xfrm>
            <a:off x="5065275" y="2889150"/>
            <a:ext cx="1968300" cy="258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Assistant Light"/>
                <a:ea typeface="Assistant Light"/>
                <a:cs typeface="Assistant Light"/>
                <a:sym typeface="Assistant Light"/>
              </a:rPr>
              <a:t>Input Data </a:t>
            </a:r>
            <a:endParaRPr sz="1500">
              <a:latin typeface="Assistant Light"/>
              <a:ea typeface="Assistant Light"/>
              <a:cs typeface="Assistant Light"/>
              <a:sym typeface="Assistant Light"/>
            </a:endParaRPr>
          </a:p>
        </p:txBody>
      </p:sp>
      <p:cxnSp>
        <p:nvCxnSpPr>
          <p:cNvPr id="430" name="Google Shape;430;p64"/>
          <p:cNvCxnSpPr>
            <a:stCxn id="426" idx="3"/>
            <a:endCxn id="425" idx="1"/>
          </p:cNvCxnSpPr>
          <p:nvPr/>
        </p:nvCxnSpPr>
        <p:spPr>
          <a:xfrm>
            <a:off x="4522650" y="4255350"/>
            <a:ext cx="542700" cy="0"/>
          </a:xfrm>
          <a:prstGeom prst="straightConnector1">
            <a:avLst/>
          </a:prstGeom>
          <a:noFill/>
          <a:ln cap="flat" cmpd="sng" w="28575">
            <a:solidFill>
              <a:srgbClr val="FF0000"/>
            </a:solidFill>
            <a:prstDash val="solid"/>
            <a:round/>
            <a:headEnd len="med" w="med" type="none"/>
            <a:tailEnd len="med" w="med" type="triangle"/>
          </a:ln>
        </p:spPr>
      </p:cxnSp>
      <p:cxnSp>
        <p:nvCxnSpPr>
          <p:cNvPr id="431" name="Google Shape;431;p64"/>
          <p:cNvCxnSpPr/>
          <p:nvPr/>
        </p:nvCxnSpPr>
        <p:spPr>
          <a:xfrm>
            <a:off x="4522650" y="4809325"/>
            <a:ext cx="542700" cy="0"/>
          </a:xfrm>
          <a:prstGeom prst="straightConnector1">
            <a:avLst/>
          </a:prstGeom>
          <a:noFill/>
          <a:ln cap="flat" cmpd="sng" w="28575">
            <a:solidFill>
              <a:srgbClr val="FF0000"/>
            </a:solidFill>
            <a:prstDash val="solid"/>
            <a:round/>
            <a:headEnd len="med" w="med" type="none"/>
            <a:tailEnd len="med" w="med" type="triangle"/>
          </a:ln>
        </p:spPr>
      </p:cxnSp>
      <p:cxnSp>
        <p:nvCxnSpPr>
          <p:cNvPr id="432" name="Google Shape;432;p64"/>
          <p:cNvCxnSpPr/>
          <p:nvPr/>
        </p:nvCxnSpPr>
        <p:spPr>
          <a:xfrm>
            <a:off x="4522650" y="3701375"/>
            <a:ext cx="542700" cy="0"/>
          </a:xfrm>
          <a:prstGeom prst="straightConnector1">
            <a:avLst/>
          </a:prstGeom>
          <a:noFill/>
          <a:ln cap="flat" cmpd="sng" w="28575">
            <a:solidFill>
              <a:srgbClr val="FF0000"/>
            </a:solidFill>
            <a:prstDash val="solid"/>
            <a:round/>
            <a:headEnd len="med" w="med" type="none"/>
            <a:tailEnd len="med" w="med" type="triangle"/>
          </a:ln>
        </p:spPr>
      </p:cxnSp>
      <p:cxnSp>
        <p:nvCxnSpPr>
          <p:cNvPr id="433" name="Google Shape;433;p64"/>
          <p:cNvCxnSpPr>
            <a:stCxn id="429" idx="2"/>
            <a:endCxn id="425" idx="0"/>
          </p:cNvCxnSpPr>
          <p:nvPr/>
        </p:nvCxnSpPr>
        <p:spPr>
          <a:xfrm>
            <a:off x="6049425" y="3147450"/>
            <a:ext cx="0" cy="359700"/>
          </a:xfrm>
          <a:prstGeom prst="straightConnector1">
            <a:avLst/>
          </a:prstGeom>
          <a:noFill/>
          <a:ln cap="flat" cmpd="sng" w="28575">
            <a:solidFill>
              <a:srgbClr val="FF0000"/>
            </a:solidFill>
            <a:prstDash val="solid"/>
            <a:round/>
            <a:headEnd len="med" w="med" type="none"/>
            <a:tailEnd len="med" w="med" type="triangle"/>
          </a:ln>
        </p:spPr>
      </p:cxnSp>
      <p:sp>
        <p:nvSpPr>
          <p:cNvPr id="434" name="Google Shape;434;p64"/>
          <p:cNvSpPr txBox="1"/>
          <p:nvPr/>
        </p:nvSpPr>
        <p:spPr>
          <a:xfrm>
            <a:off x="7425975" y="3936900"/>
            <a:ext cx="1594200" cy="636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Assistant Light"/>
                <a:ea typeface="Assistant Light"/>
                <a:cs typeface="Assistant Light"/>
                <a:sym typeface="Assistant Light"/>
              </a:rPr>
              <a:t>Time Series Forecast</a:t>
            </a:r>
            <a:endParaRPr sz="1500">
              <a:latin typeface="Assistant Light"/>
              <a:ea typeface="Assistant Light"/>
              <a:cs typeface="Assistant Light"/>
              <a:sym typeface="Assistant Light"/>
            </a:endParaRPr>
          </a:p>
        </p:txBody>
      </p:sp>
      <p:cxnSp>
        <p:nvCxnSpPr>
          <p:cNvPr id="435" name="Google Shape;435;p64"/>
          <p:cNvCxnSpPr>
            <a:stCxn id="425" idx="3"/>
          </p:cNvCxnSpPr>
          <p:nvPr/>
        </p:nvCxnSpPr>
        <p:spPr>
          <a:xfrm>
            <a:off x="7033575" y="4255350"/>
            <a:ext cx="392400" cy="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pic>
        <p:nvPicPr>
          <p:cNvPr id="440" name="Google Shape;440;p65"/>
          <p:cNvPicPr preferRelativeResize="0"/>
          <p:nvPr/>
        </p:nvPicPr>
        <p:blipFill rotWithShape="1">
          <a:blip r:embed="rId3">
            <a:alphaModFix/>
          </a:blip>
          <a:srcRect b="58888" l="0" r="0" t="0"/>
          <a:stretch/>
        </p:blipFill>
        <p:spPr>
          <a:xfrm>
            <a:off x="2932350" y="1012813"/>
            <a:ext cx="2425475" cy="1419650"/>
          </a:xfrm>
          <a:prstGeom prst="rect">
            <a:avLst/>
          </a:prstGeom>
          <a:noFill/>
          <a:ln cap="flat" cmpd="sng" w="9525">
            <a:solidFill>
              <a:srgbClr val="000000"/>
            </a:solidFill>
            <a:prstDash val="solid"/>
            <a:round/>
            <a:headEnd len="sm" w="sm" type="none"/>
            <a:tailEnd len="sm" w="sm" type="none"/>
          </a:ln>
        </p:spPr>
      </p:pic>
      <p:pic>
        <p:nvPicPr>
          <p:cNvPr id="441" name="Google Shape;441;p65"/>
          <p:cNvPicPr preferRelativeResize="0"/>
          <p:nvPr/>
        </p:nvPicPr>
        <p:blipFill rotWithShape="1">
          <a:blip r:embed="rId4">
            <a:alphaModFix/>
          </a:blip>
          <a:srcRect b="46036" l="0" r="0" t="0"/>
          <a:stretch/>
        </p:blipFill>
        <p:spPr>
          <a:xfrm>
            <a:off x="6851125" y="826150"/>
            <a:ext cx="1185600" cy="1563445"/>
          </a:xfrm>
          <a:prstGeom prst="rect">
            <a:avLst/>
          </a:prstGeom>
          <a:noFill/>
          <a:ln cap="flat" cmpd="sng" w="9525">
            <a:solidFill>
              <a:srgbClr val="000000"/>
            </a:solidFill>
            <a:prstDash val="solid"/>
            <a:round/>
            <a:headEnd len="sm" w="sm" type="none"/>
            <a:tailEnd len="sm" w="sm" type="none"/>
          </a:ln>
        </p:spPr>
      </p:pic>
      <p:sp>
        <p:nvSpPr>
          <p:cNvPr id="442" name="Google Shape;442;p65"/>
          <p:cNvSpPr txBox="1"/>
          <p:nvPr>
            <p:ph type="ctrTitle"/>
          </p:nvPr>
        </p:nvSpPr>
        <p:spPr>
          <a:xfrm>
            <a:off x="610875" y="405300"/>
            <a:ext cx="1886700" cy="22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Preparing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Calendar.csv</a:t>
            </a:r>
            <a:endParaRPr/>
          </a:p>
          <a:p>
            <a:pPr indent="0" lvl="0" marL="0" rtl="0" algn="just">
              <a:lnSpc>
                <a:spcPct val="115000"/>
              </a:lnSpc>
              <a:spcBef>
                <a:spcPts val="1200"/>
              </a:spcBef>
              <a:spcAft>
                <a:spcPts val="0"/>
              </a:spcAft>
              <a:buNone/>
            </a:pPr>
            <a:r>
              <a:rPr lang="en">
                <a:solidFill>
                  <a:srgbClr val="FFFFFF"/>
                </a:solidFill>
                <a:latin typeface="Nunito Sans"/>
                <a:ea typeface="Nunito Sans"/>
                <a:cs typeface="Nunito Sans"/>
                <a:sym typeface="Nunito Sans"/>
              </a:rPr>
              <a:t>Problem Statement : Build a forecast for the price of Airbnb for the next 30 days using past data</a:t>
            </a:r>
            <a:endParaRPr>
              <a:solidFill>
                <a:srgbClr val="FFFFFF"/>
              </a:solidFill>
              <a:latin typeface="Nunito Sans"/>
              <a:ea typeface="Nunito Sans"/>
              <a:cs typeface="Nunito Sans"/>
              <a:sym typeface="Nunito Sans"/>
            </a:endParaRPr>
          </a:p>
          <a:p>
            <a:pPr indent="0" lvl="0" marL="0" rtl="0" algn="l">
              <a:spcBef>
                <a:spcPts val="1200"/>
              </a:spcBef>
              <a:spcAft>
                <a:spcPts val="0"/>
              </a:spcAft>
              <a:buNone/>
            </a:pPr>
            <a:r>
              <a:t/>
            </a:r>
            <a:endParaRPr/>
          </a:p>
        </p:txBody>
      </p:sp>
      <p:sp>
        <p:nvSpPr>
          <p:cNvPr id="443" name="Google Shape;443;p65"/>
          <p:cNvSpPr/>
          <p:nvPr/>
        </p:nvSpPr>
        <p:spPr>
          <a:xfrm>
            <a:off x="5585025" y="1339950"/>
            <a:ext cx="1038900" cy="364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65"/>
          <p:cNvPicPr preferRelativeResize="0"/>
          <p:nvPr/>
        </p:nvPicPr>
        <p:blipFill>
          <a:blip r:embed="rId5">
            <a:alphaModFix/>
          </a:blip>
          <a:stretch>
            <a:fillRect/>
          </a:stretch>
        </p:blipFill>
        <p:spPr>
          <a:xfrm>
            <a:off x="2636048" y="73825"/>
            <a:ext cx="6461526" cy="696600"/>
          </a:xfrm>
          <a:prstGeom prst="rect">
            <a:avLst/>
          </a:prstGeom>
          <a:noFill/>
          <a:ln>
            <a:noFill/>
          </a:ln>
        </p:spPr>
      </p:pic>
      <p:pic>
        <p:nvPicPr>
          <p:cNvPr id="445" name="Google Shape;445;p65"/>
          <p:cNvPicPr preferRelativeResize="0"/>
          <p:nvPr/>
        </p:nvPicPr>
        <p:blipFill>
          <a:blip r:embed="rId6">
            <a:alphaModFix/>
          </a:blip>
          <a:stretch>
            <a:fillRect/>
          </a:stretch>
        </p:blipFill>
        <p:spPr>
          <a:xfrm>
            <a:off x="2497587" y="2602175"/>
            <a:ext cx="3589350" cy="2523025"/>
          </a:xfrm>
          <a:prstGeom prst="rect">
            <a:avLst/>
          </a:prstGeom>
          <a:noFill/>
          <a:ln>
            <a:noFill/>
          </a:ln>
        </p:spPr>
      </p:pic>
      <p:sp>
        <p:nvSpPr>
          <p:cNvPr id="446" name="Google Shape;446;p65"/>
          <p:cNvSpPr txBox="1"/>
          <p:nvPr/>
        </p:nvSpPr>
        <p:spPr>
          <a:xfrm>
            <a:off x="6086950" y="3615000"/>
            <a:ext cx="2974200" cy="497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ssistant"/>
                <a:ea typeface="Assistant"/>
                <a:cs typeface="Assistant"/>
                <a:sym typeface="Assistant"/>
              </a:rPr>
              <a:t>timedrop_logScale</a:t>
            </a:r>
            <a:r>
              <a:rPr lang="en">
                <a:latin typeface="Assistant Light"/>
                <a:ea typeface="Assistant Light"/>
                <a:cs typeface="Assistant Light"/>
                <a:sym typeface="Assistant Light"/>
              </a:rPr>
              <a:t>=np.log(timedrop)</a:t>
            </a:r>
            <a:endParaRPr>
              <a:latin typeface="Assistant Light"/>
              <a:ea typeface="Assistant Light"/>
              <a:cs typeface="Assistant Light"/>
              <a:sym typeface="Assistant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pic>
        <p:nvPicPr>
          <p:cNvPr id="451" name="Google Shape;451;p66"/>
          <p:cNvPicPr preferRelativeResize="0"/>
          <p:nvPr/>
        </p:nvPicPr>
        <p:blipFill>
          <a:blip r:embed="rId3">
            <a:alphaModFix/>
          </a:blip>
          <a:stretch>
            <a:fillRect/>
          </a:stretch>
        </p:blipFill>
        <p:spPr>
          <a:xfrm>
            <a:off x="3412250" y="208387"/>
            <a:ext cx="2808425" cy="1958550"/>
          </a:xfrm>
          <a:prstGeom prst="rect">
            <a:avLst/>
          </a:prstGeom>
          <a:noFill/>
          <a:ln cap="flat" cmpd="sng" w="9525">
            <a:solidFill>
              <a:srgbClr val="000000"/>
            </a:solidFill>
            <a:prstDash val="solid"/>
            <a:round/>
            <a:headEnd len="sm" w="sm" type="none"/>
            <a:tailEnd len="sm" w="sm" type="none"/>
          </a:ln>
        </p:spPr>
      </p:pic>
      <p:pic>
        <p:nvPicPr>
          <p:cNvPr id="452" name="Google Shape;452;p66"/>
          <p:cNvPicPr preferRelativeResize="0"/>
          <p:nvPr/>
        </p:nvPicPr>
        <p:blipFill>
          <a:blip r:embed="rId4">
            <a:alphaModFix/>
          </a:blip>
          <a:stretch>
            <a:fillRect/>
          </a:stretch>
        </p:blipFill>
        <p:spPr>
          <a:xfrm>
            <a:off x="6330590" y="306600"/>
            <a:ext cx="2683635" cy="1860325"/>
          </a:xfrm>
          <a:prstGeom prst="rect">
            <a:avLst/>
          </a:prstGeom>
          <a:noFill/>
          <a:ln cap="flat" cmpd="sng" w="9525">
            <a:solidFill>
              <a:srgbClr val="000000"/>
            </a:solidFill>
            <a:prstDash val="solid"/>
            <a:round/>
            <a:headEnd len="sm" w="sm" type="none"/>
            <a:tailEnd len="sm" w="sm" type="none"/>
          </a:ln>
        </p:spPr>
      </p:pic>
      <p:pic>
        <p:nvPicPr>
          <p:cNvPr id="453" name="Google Shape;453;p66"/>
          <p:cNvPicPr preferRelativeResize="0"/>
          <p:nvPr/>
        </p:nvPicPr>
        <p:blipFill>
          <a:blip r:embed="rId5">
            <a:alphaModFix/>
          </a:blip>
          <a:stretch>
            <a:fillRect/>
          </a:stretch>
        </p:blipFill>
        <p:spPr>
          <a:xfrm>
            <a:off x="66700" y="208376"/>
            <a:ext cx="2918282" cy="1958550"/>
          </a:xfrm>
          <a:prstGeom prst="rect">
            <a:avLst/>
          </a:prstGeom>
          <a:noFill/>
          <a:ln cap="flat" cmpd="sng" w="9525">
            <a:solidFill>
              <a:srgbClr val="000000"/>
            </a:solidFill>
            <a:prstDash val="solid"/>
            <a:round/>
            <a:headEnd len="sm" w="sm" type="none"/>
            <a:tailEnd len="sm" w="sm" type="none"/>
          </a:ln>
        </p:spPr>
      </p:pic>
      <p:pic>
        <p:nvPicPr>
          <p:cNvPr id="454" name="Google Shape;454;p66"/>
          <p:cNvPicPr preferRelativeResize="0"/>
          <p:nvPr/>
        </p:nvPicPr>
        <p:blipFill>
          <a:blip r:embed="rId6">
            <a:alphaModFix/>
          </a:blip>
          <a:stretch>
            <a:fillRect/>
          </a:stretch>
        </p:blipFill>
        <p:spPr>
          <a:xfrm>
            <a:off x="6279125" y="2696125"/>
            <a:ext cx="2735100" cy="1907375"/>
          </a:xfrm>
          <a:prstGeom prst="rect">
            <a:avLst/>
          </a:prstGeom>
          <a:noFill/>
          <a:ln cap="flat" cmpd="sng" w="9525">
            <a:solidFill>
              <a:srgbClr val="000000"/>
            </a:solidFill>
            <a:prstDash val="solid"/>
            <a:round/>
            <a:headEnd len="sm" w="sm" type="none"/>
            <a:tailEnd len="sm" w="sm" type="none"/>
          </a:ln>
        </p:spPr>
      </p:pic>
      <p:pic>
        <p:nvPicPr>
          <p:cNvPr id="455" name="Google Shape;455;p66"/>
          <p:cNvPicPr preferRelativeResize="0"/>
          <p:nvPr/>
        </p:nvPicPr>
        <p:blipFill rotWithShape="1">
          <a:blip r:embed="rId7">
            <a:alphaModFix/>
          </a:blip>
          <a:srcRect b="17967" l="0" r="0" t="5836"/>
          <a:stretch/>
        </p:blipFill>
        <p:spPr>
          <a:xfrm>
            <a:off x="66700" y="3332550"/>
            <a:ext cx="5945251" cy="999389"/>
          </a:xfrm>
          <a:prstGeom prst="rect">
            <a:avLst/>
          </a:prstGeom>
          <a:noFill/>
          <a:ln cap="flat" cmpd="sng" w="9525">
            <a:solidFill>
              <a:srgbClr val="000000"/>
            </a:solidFill>
            <a:prstDash val="solid"/>
            <a:round/>
            <a:headEnd len="sm" w="sm" type="none"/>
            <a:tailEnd len="sm" w="sm" type="none"/>
          </a:ln>
        </p:spPr>
      </p:pic>
      <p:sp>
        <p:nvSpPr>
          <p:cNvPr id="456" name="Google Shape;456;p66"/>
          <p:cNvSpPr/>
          <p:nvPr/>
        </p:nvSpPr>
        <p:spPr>
          <a:xfrm>
            <a:off x="3019663" y="1157300"/>
            <a:ext cx="357900" cy="17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6"/>
          <p:cNvSpPr/>
          <p:nvPr/>
        </p:nvSpPr>
        <p:spPr>
          <a:xfrm rot="3233909">
            <a:off x="5921170" y="2327717"/>
            <a:ext cx="357932" cy="17155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6"/>
          <p:cNvSpPr txBox="1"/>
          <p:nvPr/>
        </p:nvSpPr>
        <p:spPr>
          <a:xfrm>
            <a:off x="533750" y="2486825"/>
            <a:ext cx="5391600" cy="390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ssistant Light"/>
                <a:ea typeface="Assistant Light"/>
                <a:cs typeface="Assistant Light"/>
                <a:sym typeface="Assistant Light"/>
              </a:rPr>
              <a:t>datasetLogDiffShifting=</a:t>
            </a:r>
            <a:r>
              <a:rPr b="1" lang="en">
                <a:latin typeface="Assistant"/>
                <a:ea typeface="Assistant"/>
                <a:cs typeface="Assistant"/>
                <a:sym typeface="Assistant"/>
              </a:rPr>
              <a:t>timedrop_logScale </a:t>
            </a:r>
            <a:r>
              <a:rPr lang="en">
                <a:latin typeface="Assistant Light"/>
                <a:ea typeface="Assistant Light"/>
                <a:cs typeface="Assistant Light"/>
                <a:sym typeface="Assistant Light"/>
              </a:rPr>
              <a:t>- </a:t>
            </a:r>
            <a:r>
              <a:rPr b="1" lang="en">
                <a:latin typeface="Assistant"/>
                <a:ea typeface="Assistant"/>
                <a:cs typeface="Assistant"/>
                <a:sym typeface="Assistant"/>
              </a:rPr>
              <a:t>timedrop_logScale</a:t>
            </a:r>
            <a:r>
              <a:rPr lang="en">
                <a:latin typeface="Assistant Light"/>
                <a:ea typeface="Assistant Light"/>
                <a:cs typeface="Assistant Light"/>
                <a:sym typeface="Assistant Light"/>
              </a:rPr>
              <a:t>.shift()</a:t>
            </a:r>
            <a:endParaRPr>
              <a:latin typeface="Assistant Light"/>
              <a:ea typeface="Assistant Light"/>
              <a:cs typeface="Assistant Light"/>
              <a:sym typeface="Assistant Light"/>
            </a:endParaRPr>
          </a:p>
        </p:txBody>
      </p:sp>
      <p:cxnSp>
        <p:nvCxnSpPr>
          <p:cNvPr id="459" name="Google Shape;459;p66"/>
          <p:cNvCxnSpPr>
            <a:stCxn id="458" idx="0"/>
            <a:endCxn id="451" idx="2"/>
          </p:cNvCxnSpPr>
          <p:nvPr/>
        </p:nvCxnSpPr>
        <p:spPr>
          <a:xfrm flipH="1" rot="10800000">
            <a:off x="3229550" y="2167025"/>
            <a:ext cx="1587000" cy="319800"/>
          </a:xfrm>
          <a:prstGeom prst="straightConnector1">
            <a:avLst/>
          </a:prstGeom>
          <a:noFill/>
          <a:ln cap="flat" cmpd="sng" w="9525">
            <a:solidFill>
              <a:srgbClr val="FF0000"/>
            </a:solidFill>
            <a:prstDash val="solid"/>
            <a:round/>
            <a:headEnd len="med" w="med" type="none"/>
            <a:tailEnd len="med" w="med" type="none"/>
          </a:ln>
        </p:spPr>
      </p:cxnSp>
      <p:sp>
        <p:nvSpPr>
          <p:cNvPr id="460" name="Google Shape;460;p66"/>
          <p:cNvSpPr/>
          <p:nvPr/>
        </p:nvSpPr>
        <p:spPr>
          <a:xfrm>
            <a:off x="2464600" y="3544275"/>
            <a:ext cx="664500" cy="319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6"/>
          <p:cNvSpPr/>
          <p:nvPr/>
        </p:nvSpPr>
        <p:spPr>
          <a:xfrm>
            <a:off x="6394463" y="747475"/>
            <a:ext cx="2504400" cy="20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6"/>
          <p:cNvSpPr/>
          <p:nvPr/>
        </p:nvSpPr>
        <p:spPr>
          <a:xfrm>
            <a:off x="7398585" y="2696125"/>
            <a:ext cx="740100" cy="20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pic>
        <p:nvPicPr>
          <p:cNvPr id="467" name="Google Shape;467;p67"/>
          <p:cNvPicPr preferRelativeResize="0"/>
          <p:nvPr/>
        </p:nvPicPr>
        <p:blipFill>
          <a:blip r:embed="rId3">
            <a:alphaModFix/>
          </a:blip>
          <a:stretch>
            <a:fillRect/>
          </a:stretch>
        </p:blipFill>
        <p:spPr>
          <a:xfrm>
            <a:off x="316575" y="441400"/>
            <a:ext cx="4427348" cy="3044525"/>
          </a:xfrm>
          <a:prstGeom prst="rect">
            <a:avLst/>
          </a:prstGeom>
          <a:noFill/>
          <a:ln>
            <a:noFill/>
          </a:ln>
        </p:spPr>
      </p:pic>
      <p:pic>
        <p:nvPicPr>
          <p:cNvPr id="468" name="Google Shape;468;p67"/>
          <p:cNvPicPr preferRelativeResize="0"/>
          <p:nvPr/>
        </p:nvPicPr>
        <p:blipFill>
          <a:blip r:embed="rId4">
            <a:alphaModFix/>
          </a:blip>
          <a:stretch>
            <a:fillRect/>
          </a:stretch>
        </p:blipFill>
        <p:spPr>
          <a:xfrm>
            <a:off x="5123250" y="152400"/>
            <a:ext cx="3347070" cy="4838700"/>
          </a:xfrm>
          <a:prstGeom prst="rect">
            <a:avLst/>
          </a:prstGeom>
          <a:noFill/>
          <a:ln cap="flat" cmpd="sng" w="9525">
            <a:solidFill>
              <a:srgbClr val="000000"/>
            </a:solidFill>
            <a:prstDash val="solid"/>
            <a:round/>
            <a:headEnd len="sm" w="sm" type="none"/>
            <a:tailEnd len="sm" w="sm" type="none"/>
          </a:ln>
        </p:spPr>
      </p:pic>
      <p:sp>
        <p:nvSpPr>
          <p:cNvPr id="469" name="Google Shape;469;p67"/>
          <p:cNvSpPr txBox="1"/>
          <p:nvPr/>
        </p:nvSpPr>
        <p:spPr>
          <a:xfrm>
            <a:off x="998700" y="3559925"/>
            <a:ext cx="2802300" cy="630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Assistant Light"/>
                <a:ea typeface="Assistant Light"/>
                <a:cs typeface="Assistant Light"/>
                <a:sym typeface="Assistant Light"/>
              </a:rPr>
              <a:t>results_ARIMA.plot_predict(1,270)</a:t>
            </a:r>
            <a:endParaRPr>
              <a:latin typeface="Assistant Light"/>
              <a:ea typeface="Assistant Light"/>
              <a:cs typeface="Assistant Light"/>
              <a:sym typeface="Assistant Light"/>
            </a:endParaRPr>
          </a:p>
          <a:p>
            <a:pPr indent="0" lvl="0" marL="0" rtl="0" algn="just">
              <a:spcBef>
                <a:spcPts val="0"/>
              </a:spcBef>
              <a:spcAft>
                <a:spcPts val="0"/>
              </a:spcAft>
              <a:buNone/>
            </a:pPr>
            <a:r>
              <a:rPr lang="en">
                <a:latin typeface="Assistant Light"/>
                <a:ea typeface="Assistant Light"/>
                <a:cs typeface="Assistant Light"/>
                <a:sym typeface="Assistant Light"/>
              </a:rPr>
              <a:t>x=results_ARIMA.forecast(steps=30)</a:t>
            </a:r>
            <a:endParaRPr>
              <a:latin typeface="Assistant Light"/>
              <a:ea typeface="Assistant Light"/>
              <a:cs typeface="Assistant Light"/>
              <a:sym typeface="Assistant Light"/>
            </a:endParaRPr>
          </a:p>
          <a:p>
            <a:pPr indent="0" lvl="0" marL="0" rtl="0" algn="l">
              <a:spcBef>
                <a:spcPts val="0"/>
              </a:spcBef>
              <a:spcAft>
                <a:spcPts val="0"/>
              </a:spcAft>
              <a:buNone/>
            </a:pPr>
            <a:r>
              <a:t/>
            </a:r>
            <a:endParaRPr>
              <a:latin typeface="Assistant Light"/>
              <a:ea typeface="Assistant Light"/>
              <a:cs typeface="Assistant Light"/>
              <a:sym typeface="Assistant Light"/>
            </a:endParaRPr>
          </a:p>
          <a:p>
            <a:pPr indent="0" lvl="0" marL="0" rtl="0" algn="l">
              <a:spcBef>
                <a:spcPts val="0"/>
              </a:spcBef>
              <a:spcAft>
                <a:spcPts val="0"/>
              </a:spcAft>
              <a:buNone/>
            </a:pPr>
            <a:r>
              <a:t/>
            </a:r>
            <a:endParaRPr>
              <a:latin typeface="Assistant Light"/>
              <a:ea typeface="Assistant Light"/>
              <a:cs typeface="Assistant Light"/>
              <a:sym typeface="Assistant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73" name="Shape 473"/>
        <p:cNvGrpSpPr/>
        <p:nvPr/>
      </p:nvGrpSpPr>
      <p:grpSpPr>
        <a:xfrm>
          <a:off x="0" y="0"/>
          <a:ext cx="0" cy="0"/>
          <a:chOff x="0" y="0"/>
          <a:chExt cx="0" cy="0"/>
        </a:xfrm>
      </p:grpSpPr>
      <p:sp>
        <p:nvSpPr>
          <p:cNvPr id="474" name="Google Shape;474;p68"/>
          <p:cNvSpPr txBox="1"/>
          <p:nvPr>
            <p:ph type="ctrTitle"/>
          </p:nvPr>
        </p:nvSpPr>
        <p:spPr>
          <a:xfrm flipH="1">
            <a:off x="1889225" y="2356900"/>
            <a:ext cx="2589900" cy="10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PREDICTION OF SUPERHOST STATUS</a:t>
            </a:r>
            <a:endParaRPr/>
          </a:p>
        </p:txBody>
      </p:sp>
      <p:sp>
        <p:nvSpPr>
          <p:cNvPr id="475" name="Google Shape;475;p68"/>
          <p:cNvSpPr txBox="1"/>
          <p:nvPr>
            <p:ph idx="2" type="title"/>
          </p:nvPr>
        </p:nvSpPr>
        <p:spPr>
          <a:xfrm flipH="1">
            <a:off x="1889225" y="17534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07</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33"/>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DATASET</a:t>
            </a:r>
            <a:endParaRPr/>
          </a:p>
        </p:txBody>
      </p:sp>
      <p:sp>
        <p:nvSpPr>
          <p:cNvPr id="203" name="Google Shape;203;p33"/>
          <p:cNvSpPr txBox="1"/>
          <p:nvPr>
            <p:ph idx="2" type="title"/>
          </p:nvPr>
        </p:nvSpPr>
        <p:spPr>
          <a:xfrm flipH="1">
            <a:off x="1889225" y="17534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04" name="Google Shape;204;p33"/>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9"/>
          <p:cNvSpPr txBox="1"/>
          <p:nvPr>
            <p:ph type="ctrTitle"/>
          </p:nvPr>
        </p:nvSpPr>
        <p:spPr>
          <a:xfrm>
            <a:off x="2245800" y="55100"/>
            <a:ext cx="46524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WHAT IS AN AIRBNB SUPERHOST</a:t>
            </a:r>
            <a:endParaRPr sz="2400"/>
          </a:p>
        </p:txBody>
      </p:sp>
      <p:sp>
        <p:nvSpPr>
          <p:cNvPr id="481" name="Google Shape;481;p69"/>
          <p:cNvSpPr txBox="1"/>
          <p:nvPr>
            <p:ph idx="1" type="body"/>
          </p:nvPr>
        </p:nvSpPr>
        <p:spPr>
          <a:xfrm>
            <a:off x="443250" y="1215925"/>
            <a:ext cx="8257500" cy="37776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Char char="●"/>
            </a:pPr>
            <a:r>
              <a:rPr lang="en" sz="1800"/>
              <a:t>Superhosts are experienced hosts who provide a shining example for other hosts</a:t>
            </a:r>
            <a:endParaRPr sz="1800"/>
          </a:p>
          <a:p>
            <a:pPr indent="-342900" lvl="0" marL="457200" rtl="0" algn="just">
              <a:lnSpc>
                <a:spcPct val="115000"/>
              </a:lnSpc>
              <a:spcBef>
                <a:spcPts val="0"/>
              </a:spcBef>
              <a:spcAft>
                <a:spcPts val="0"/>
              </a:spcAft>
              <a:buSzPts val="1800"/>
              <a:buChar char="●"/>
            </a:pPr>
            <a:r>
              <a:rPr lang="en" sz="1800"/>
              <a:t>Being a Superhost gets you more money</a:t>
            </a:r>
            <a:endParaRPr sz="1800"/>
          </a:p>
        </p:txBody>
      </p:sp>
      <p:pic>
        <p:nvPicPr>
          <p:cNvPr id="482" name="Google Shape;482;p69"/>
          <p:cNvPicPr preferRelativeResize="0"/>
          <p:nvPr/>
        </p:nvPicPr>
        <p:blipFill>
          <a:blip r:embed="rId3">
            <a:alphaModFix/>
          </a:blip>
          <a:stretch>
            <a:fillRect/>
          </a:stretch>
        </p:blipFill>
        <p:spPr>
          <a:xfrm>
            <a:off x="1852025" y="2113875"/>
            <a:ext cx="5439949" cy="2879650"/>
          </a:xfrm>
          <a:prstGeom prst="rect">
            <a:avLst/>
          </a:prstGeom>
          <a:noFill/>
          <a:ln>
            <a:noFill/>
          </a:ln>
        </p:spPr>
      </p:pic>
      <p:sp>
        <p:nvSpPr>
          <p:cNvPr id="483" name="Google Shape;483;p69"/>
          <p:cNvSpPr/>
          <p:nvPr/>
        </p:nvSpPr>
        <p:spPr>
          <a:xfrm>
            <a:off x="3308125" y="4603506"/>
            <a:ext cx="626700" cy="330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0"/>
          <p:cNvSpPr txBox="1"/>
          <p:nvPr>
            <p:ph type="ctrTitle"/>
          </p:nvPr>
        </p:nvSpPr>
        <p:spPr>
          <a:xfrm>
            <a:off x="2245800" y="55100"/>
            <a:ext cx="46524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SELECTED CATEGORIES FOR THE PREDICTORS</a:t>
            </a:r>
            <a:endParaRPr sz="2400"/>
          </a:p>
        </p:txBody>
      </p:sp>
      <p:sp>
        <p:nvSpPr>
          <p:cNvPr id="489" name="Google Shape;489;p70"/>
          <p:cNvSpPr txBox="1"/>
          <p:nvPr>
            <p:ph idx="1" type="body"/>
          </p:nvPr>
        </p:nvSpPr>
        <p:spPr>
          <a:xfrm>
            <a:off x="443250" y="1215925"/>
            <a:ext cx="8257500" cy="37776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chemeClr val="dk1"/>
              </a:buClr>
              <a:buSzPts val="1600"/>
              <a:buChar char="●"/>
            </a:pPr>
            <a:r>
              <a:rPr lang="en" sz="1600">
                <a:solidFill>
                  <a:schemeClr val="dk1"/>
                </a:solidFill>
              </a:rPr>
              <a:t>Review scores rating:</a:t>
            </a:r>
            <a:endParaRPr sz="1600">
              <a:solidFill>
                <a:schemeClr val="dk1"/>
              </a:solidFill>
            </a:endParaRPr>
          </a:p>
          <a:p>
            <a:pPr indent="-330200" lvl="1" marL="914400" rtl="0" algn="just">
              <a:spcBef>
                <a:spcPts val="0"/>
              </a:spcBef>
              <a:spcAft>
                <a:spcPts val="0"/>
              </a:spcAft>
              <a:buClr>
                <a:schemeClr val="dk1"/>
              </a:buClr>
              <a:buSzPts val="1600"/>
              <a:buChar char="○"/>
            </a:pPr>
            <a:r>
              <a:rPr lang="en" sz="1600">
                <a:solidFill>
                  <a:schemeClr val="dk1"/>
                </a:solidFill>
              </a:rPr>
              <a:t>The overall rating (by percentage) of a host </a:t>
            </a:r>
            <a:endParaRPr sz="1600">
              <a:solidFill>
                <a:schemeClr val="dk1"/>
              </a:solidFill>
            </a:endParaRPr>
          </a:p>
          <a:p>
            <a:pPr indent="-330200" lvl="0" marL="457200" rtl="0" algn="just">
              <a:spcBef>
                <a:spcPts val="0"/>
              </a:spcBef>
              <a:spcAft>
                <a:spcPts val="0"/>
              </a:spcAft>
              <a:buClr>
                <a:schemeClr val="dk1"/>
              </a:buClr>
              <a:buSzPts val="1600"/>
              <a:buChar char="●"/>
            </a:pPr>
            <a:r>
              <a:rPr lang="en" sz="1600">
                <a:solidFill>
                  <a:schemeClr val="dk1"/>
                </a:solidFill>
              </a:rPr>
              <a:t>Host response rate:</a:t>
            </a:r>
            <a:endParaRPr sz="1600">
              <a:solidFill>
                <a:schemeClr val="dk1"/>
              </a:solidFill>
            </a:endParaRPr>
          </a:p>
          <a:p>
            <a:pPr indent="-330200" lvl="1" marL="914400" rtl="0" algn="just">
              <a:spcBef>
                <a:spcPts val="0"/>
              </a:spcBef>
              <a:spcAft>
                <a:spcPts val="0"/>
              </a:spcAft>
              <a:buClr>
                <a:schemeClr val="dk1"/>
              </a:buClr>
              <a:buSzPts val="1600"/>
              <a:buChar char="○"/>
            </a:pPr>
            <a:r>
              <a:rPr lang="en" sz="1600">
                <a:solidFill>
                  <a:schemeClr val="dk1"/>
                </a:solidFill>
              </a:rPr>
              <a:t>number of inquiries to which a host has responded to within 24 hours divided by the total number of inquiries a host has received in the past 90 days</a:t>
            </a:r>
            <a:endParaRPr sz="1600">
              <a:solidFill>
                <a:schemeClr val="dk1"/>
              </a:solidFill>
            </a:endParaRPr>
          </a:p>
          <a:p>
            <a:pPr indent="-330200" lvl="0" marL="457200" rtl="0" algn="just">
              <a:spcBef>
                <a:spcPts val="0"/>
              </a:spcBef>
              <a:spcAft>
                <a:spcPts val="0"/>
              </a:spcAft>
              <a:buClr>
                <a:schemeClr val="dk1"/>
              </a:buClr>
              <a:buSzPts val="1600"/>
              <a:buChar char="●"/>
            </a:pPr>
            <a:r>
              <a:rPr lang="en" sz="1600">
                <a:solidFill>
                  <a:schemeClr val="dk1"/>
                </a:solidFill>
              </a:rPr>
              <a:t>Host listings count:</a:t>
            </a:r>
            <a:endParaRPr sz="1600">
              <a:solidFill>
                <a:schemeClr val="dk1"/>
              </a:solidFill>
            </a:endParaRPr>
          </a:p>
          <a:p>
            <a:pPr indent="-330200" lvl="1" marL="914400" rtl="0" algn="just">
              <a:spcBef>
                <a:spcPts val="0"/>
              </a:spcBef>
              <a:spcAft>
                <a:spcPts val="0"/>
              </a:spcAft>
              <a:buClr>
                <a:schemeClr val="dk1"/>
              </a:buClr>
              <a:buSzPts val="1600"/>
              <a:buChar char="○"/>
            </a:pPr>
            <a:r>
              <a:rPr lang="en" sz="1600">
                <a:solidFill>
                  <a:schemeClr val="dk1"/>
                </a:solidFill>
              </a:rPr>
              <a:t>The number of Airbnb listings the host has</a:t>
            </a:r>
            <a:endParaRPr sz="1600">
              <a:solidFill>
                <a:schemeClr val="dk1"/>
              </a:solidFill>
            </a:endParaRPr>
          </a:p>
          <a:p>
            <a:pPr indent="-330200" lvl="0" marL="457200" rtl="0" algn="just">
              <a:spcBef>
                <a:spcPts val="0"/>
              </a:spcBef>
              <a:spcAft>
                <a:spcPts val="0"/>
              </a:spcAft>
              <a:buClr>
                <a:schemeClr val="dk1"/>
              </a:buClr>
              <a:buSzPts val="1600"/>
              <a:buChar char="●"/>
            </a:pPr>
            <a:r>
              <a:rPr lang="en" sz="1600">
                <a:solidFill>
                  <a:schemeClr val="dk1"/>
                </a:solidFill>
              </a:rPr>
              <a:t>Reviews per month</a:t>
            </a:r>
            <a:endParaRPr sz="1600">
              <a:solidFill>
                <a:schemeClr val="dk1"/>
              </a:solidFill>
            </a:endParaRPr>
          </a:p>
          <a:p>
            <a:pPr indent="-330200" lvl="1" marL="914400" rtl="0" algn="just">
              <a:spcBef>
                <a:spcPts val="0"/>
              </a:spcBef>
              <a:spcAft>
                <a:spcPts val="0"/>
              </a:spcAft>
              <a:buClr>
                <a:schemeClr val="dk1"/>
              </a:buClr>
              <a:buSzPts val="1600"/>
              <a:buChar char="○"/>
            </a:pPr>
            <a:r>
              <a:rPr lang="en" sz="1600">
                <a:solidFill>
                  <a:schemeClr val="dk1"/>
                </a:solidFill>
              </a:rPr>
              <a:t>The average number of reviews per month of an Airbnb listing</a:t>
            </a:r>
            <a:endParaRPr sz="1600">
              <a:solidFill>
                <a:schemeClr val="dk1"/>
              </a:solidFill>
            </a:endParaRPr>
          </a:p>
          <a:p>
            <a:pPr indent="-330200" lvl="0" marL="457200" rtl="0" algn="just">
              <a:spcBef>
                <a:spcPts val="0"/>
              </a:spcBef>
              <a:spcAft>
                <a:spcPts val="0"/>
              </a:spcAft>
              <a:buClr>
                <a:schemeClr val="dk1"/>
              </a:buClr>
              <a:buSzPts val="1600"/>
              <a:buChar char="●"/>
            </a:pPr>
            <a:r>
              <a:rPr lang="en" sz="1600">
                <a:solidFill>
                  <a:schemeClr val="dk1"/>
                </a:solidFill>
              </a:rPr>
              <a:t>Number of reviews:</a:t>
            </a:r>
            <a:endParaRPr sz="1600">
              <a:solidFill>
                <a:schemeClr val="dk1"/>
              </a:solidFill>
            </a:endParaRPr>
          </a:p>
          <a:p>
            <a:pPr indent="-330200" lvl="1" marL="914400" rtl="0" algn="just">
              <a:spcBef>
                <a:spcPts val="0"/>
              </a:spcBef>
              <a:spcAft>
                <a:spcPts val="0"/>
              </a:spcAft>
              <a:buClr>
                <a:schemeClr val="dk1"/>
              </a:buClr>
              <a:buSzPts val="1600"/>
              <a:buChar char="○"/>
            </a:pPr>
            <a:r>
              <a:rPr lang="en" sz="1600">
                <a:solidFill>
                  <a:schemeClr val="dk1"/>
                </a:solidFill>
              </a:rPr>
              <a:t>Total number of reviews of an Airbnb listing</a:t>
            </a:r>
            <a:endParaRPr sz="1600">
              <a:solidFill>
                <a:schemeClr val="dk1"/>
              </a:solidFill>
            </a:endParaRPr>
          </a:p>
          <a:p>
            <a:pPr indent="-330200" lvl="0" marL="457200" rtl="0" algn="just">
              <a:spcBef>
                <a:spcPts val="0"/>
              </a:spcBef>
              <a:spcAft>
                <a:spcPts val="0"/>
              </a:spcAft>
              <a:buClr>
                <a:schemeClr val="dk1"/>
              </a:buClr>
              <a:buSzPts val="1600"/>
              <a:buChar char="●"/>
            </a:pPr>
            <a:r>
              <a:rPr lang="en" sz="1600">
                <a:solidFill>
                  <a:schemeClr val="dk1"/>
                </a:solidFill>
              </a:rPr>
              <a:t>Price:</a:t>
            </a:r>
            <a:endParaRPr sz="1600">
              <a:solidFill>
                <a:schemeClr val="dk1"/>
              </a:solidFill>
            </a:endParaRPr>
          </a:p>
          <a:p>
            <a:pPr indent="-330200" lvl="1" marL="914400" rtl="0" algn="just">
              <a:spcBef>
                <a:spcPts val="0"/>
              </a:spcBef>
              <a:spcAft>
                <a:spcPts val="0"/>
              </a:spcAft>
              <a:buClr>
                <a:schemeClr val="dk1"/>
              </a:buClr>
              <a:buSzPts val="1600"/>
              <a:buChar char="○"/>
            </a:pPr>
            <a:r>
              <a:rPr lang="en" sz="1600">
                <a:solidFill>
                  <a:schemeClr val="dk1"/>
                </a:solidFill>
              </a:rPr>
              <a:t>Price of an AirBnb listing</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71"/>
          <p:cNvSpPr/>
          <p:nvPr/>
        </p:nvSpPr>
        <p:spPr>
          <a:xfrm rot="-4500033">
            <a:off x="-1273432" y="3070398"/>
            <a:ext cx="3262617" cy="1970242"/>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1"/>
          <p:cNvSpPr txBox="1"/>
          <p:nvPr>
            <p:ph idx="2" type="ctrTitle"/>
          </p:nvPr>
        </p:nvSpPr>
        <p:spPr>
          <a:xfrm flipH="1">
            <a:off x="1663075" y="2606298"/>
            <a:ext cx="10371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SATURN</a:t>
            </a:r>
            <a:endParaRPr>
              <a:solidFill>
                <a:schemeClr val="lt1"/>
              </a:solidFill>
            </a:endParaRPr>
          </a:p>
        </p:txBody>
      </p:sp>
      <p:sp>
        <p:nvSpPr>
          <p:cNvPr id="496" name="Google Shape;496;p71"/>
          <p:cNvSpPr/>
          <p:nvPr/>
        </p:nvSpPr>
        <p:spPr>
          <a:xfrm rot="5400000">
            <a:off x="7282972" y="-391616"/>
            <a:ext cx="3262631" cy="1970235"/>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7" name="Google Shape;497;p71"/>
          <p:cNvPicPr preferRelativeResize="0"/>
          <p:nvPr/>
        </p:nvPicPr>
        <p:blipFill>
          <a:blip r:embed="rId3">
            <a:alphaModFix/>
          </a:blip>
          <a:stretch>
            <a:fillRect/>
          </a:stretch>
        </p:blipFill>
        <p:spPr>
          <a:xfrm>
            <a:off x="339350" y="1469850"/>
            <a:ext cx="8465300" cy="2203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72"/>
          <p:cNvSpPr/>
          <p:nvPr/>
        </p:nvSpPr>
        <p:spPr>
          <a:xfrm rot="-4500033">
            <a:off x="-1273432" y="3070398"/>
            <a:ext cx="3262617" cy="1970242"/>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2"/>
          <p:cNvSpPr txBox="1"/>
          <p:nvPr>
            <p:ph idx="2" type="ctrTitle"/>
          </p:nvPr>
        </p:nvSpPr>
        <p:spPr>
          <a:xfrm flipH="1">
            <a:off x="1663075" y="2606298"/>
            <a:ext cx="10371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SATURN</a:t>
            </a:r>
            <a:endParaRPr>
              <a:solidFill>
                <a:schemeClr val="lt1"/>
              </a:solidFill>
            </a:endParaRPr>
          </a:p>
        </p:txBody>
      </p:sp>
      <p:sp>
        <p:nvSpPr>
          <p:cNvPr id="504" name="Google Shape;504;p72"/>
          <p:cNvSpPr/>
          <p:nvPr/>
        </p:nvSpPr>
        <p:spPr>
          <a:xfrm rot="5400000">
            <a:off x="7282972" y="-391616"/>
            <a:ext cx="3262631" cy="1970235"/>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5" name="Google Shape;505;p72"/>
          <p:cNvPicPr preferRelativeResize="0"/>
          <p:nvPr/>
        </p:nvPicPr>
        <p:blipFill>
          <a:blip r:embed="rId3">
            <a:alphaModFix/>
          </a:blip>
          <a:stretch>
            <a:fillRect/>
          </a:stretch>
        </p:blipFill>
        <p:spPr>
          <a:xfrm>
            <a:off x="1548438" y="1504701"/>
            <a:ext cx="6047075" cy="3498450"/>
          </a:xfrm>
          <a:prstGeom prst="rect">
            <a:avLst/>
          </a:prstGeom>
          <a:noFill/>
          <a:ln>
            <a:noFill/>
          </a:ln>
        </p:spPr>
      </p:pic>
      <p:sp>
        <p:nvSpPr>
          <p:cNvPr id="506" name="Google Shape;506;p72"/>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CLASSIFICATION ACCURACY FOR ALL THE CATEGORIES</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73"/>
          <p:cNvSpPr txBox="1"/>
          <p:nvPr>
            <p:ph type="ctrTitle"/>
          </p:nvPr>
        </p:nvSpPr>
        <p:spPr>
          <a:xfrm>
            <a:off x="426026" y="405325"/>
            <a:ext cx="21078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PREDICTING SUPERHOST STATUS</a:t>
            </a:r>
            <a:endParaRPr sz="2400"/>
          </a:p>
        </p:txBody>
      </p:sp>
      <p:pic>
        <p:nvPicPr>
          <p:cNvPr id="512" name="Google Shape;512;p73"/>
          <p:cNvPicPr preferRelativeResize="0"/>
          <p:nvPr/>
        </p:nvPicPr>
        <p:blipFill>
          <a:blip r:embed="rId3">
            <a:alphaModFix/>
          </a:blip>
          <a:stretch>
            <a:fillRect/>
          </a:stretch>
        </p:blipFill>
        <p:spPr>
          <a:xfrm>
            <a:off x="2858638" y="1616450"/>
            <a:ext cx="6051774" cy="19106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16" name="Shape 516"/>
        <p:cNvGrpSpPr/>
        <p:nvPr/>
      </p:nvGrpSpPr>
      <p:grpSpPr>
        <a:xfrm>
          <a:off x="0" y="0"/>
          <a:ext cx="0" cy="0"/>
          <a:chOff x="0" y="0"/>
          <a:chExt cx="0" cy="0"/>
        </a:xfrm>
      </p:grpSpPr>
      <p:sp>
        <p:nvSpPr>
          <p:cNvPr id="517" name="Google Shape;517;p74"/>
          <p:cNvSpPr txBox="1"/>
          <p:nvPr>
            <p:ph idx="4294967295" type="title"/>
          </p:nvPr>
        </p:nvSpPr>
        <p:spPr>
          <a:xfrm flipH="1">
            <a:off x="5325575" y="1817250"/>
            <a:ext cx="21630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08</a:t>
            </a:r>
            <a:endParaRPr sz="4800"/>
          </a:p>
        </p:txBody>
      </p:sp>
      <p:sp>
        <p:nvSpPr>
          <p:cNvPr id="518" name="Google Shape;518;p74"/>
          <p:cNvSpPr txBox="1"/>
          <p:nvPr>
            <p:ph idx="2" type="ctrTitle"/>
          </p:nvPr>
        </p:nvSpPr>
        <p:spPr>
          <a:xfrm flipH="1">
            <a:off x="5289150" y="2495925"/>
            <a:ext cx="22293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Nunito Sans"/>
                <a:ea typeface="Nunito Sans"/>
                <a:cs typeface="Nunito Sans"/>
                <a:sym typeface="Nunito Sans"/>
              </a:rPr>
              <a:t>CONCLUSION</a:t>
            </a:r>
            <a:endParaRPr b="1" sz="1800">
              <a:latin typeface="Nunito Sans"/>
              <a:ea typeface="Nunito Sans"/>
              <a:cs typeface="Nunito Sans"/>
              <a:sym typeface="Nunito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75"/>
          <p:cNvSpPr txBox="1"/>
          <p:nvPr>
            <p:ph idx="1" type="body"/>
          </p:nvPr>
        </p:nvSpPr>
        <p:spPr>
          <a:xfrm>
            <a:off x="556350" y="1409050"/>
            <a:ext cx="8031300" cy="3238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regression models uses logical variables to help predict pricing.</a:t>
            </a:r>
            <a:endParaRPr sz="1600"/>
          </a:p>
          <a:p>
            <a:pPr indent="-330200" lvl="0" marL="457200" rtl="0" algn="l">
              <a:spcBef>
                <a:spcPts val="0"/>
              </a:spcBef>
              <a:spcAft>
                <a:spcPts val="0"/>
              </a:spcAft>
              <a:buSzPts val="1600"/>
              <a:buChar char="●"/>
            </a:pPr>
            <a:r>
              <a:rPr lang="en" sz="1600"/>
              <a:t>Encoding of </a:t>
            </a:r>
            <a:r>
              <a:rPr lang="en" sz="1600"/>
              <a:t>amenities</a:t>
            </a:r>
            <a:r>
              <a:rPr lang="en" sz="1600"/>
              <a:t> allows us to use categorical variables in the regression models.</a:t>
            </a:r>
            <a:endParaRPr sz="1600"/>
          </a:p>
          <a:p>
            <a:pPr indent="-330200" lvl="0" marL="457200" rtl="0" algn="l">
              <a:spcBef>
                <a:spcPts val="0"/>
              </a:spcBef>
              <a:spcAft>
                <a:spcPts val="0"/>
              </a:spcAft>
              <a:buSzPts val="1600"/>
              <a:buChar char="●"/>
            </a:pPr>
            <a:r>
              <a:rPr lang="en" sz="1600"/>
              <a:t>Neighbourhood analysis allows a host to see which </a:t>
            </a:r>
            <a:r>
              <a:rPr lang="en" sz="1600"/>
              <a:t>area</a:t>
            </a:r>
            <a:r>
              <a:rPr lang="en" sz="1600"/>
              <a:t> is more </a:t>
            </a:r>
            <a:r>
              <a:rPr lang="en" sz="1600"/>
              <a:t>profitable than others</a:t>
            </a:r>
            <a:r>
              <a:rPr lang="en" sz="1600"/>
              <a:t>.</a:t>
            </a:r>
            <a:endParaRPr sz="1600"/>
          </a:p>
          <a:p>
            <a:pPr indent="-330200" lvl="0" marL="457200" rtl="0" algn="l">
              <a:spcBef>
                <a:spcPts val="0"/>
              </a:spcBef>
              <a:spcAft>
                <a:spcPts val="0"/>
              </a:spcAft>
              <a:buSzPts val="1600"/>
              <a:buChar char="●"/>
            </a:pPr>
            <a:r>
              <a:rPr lang="en" sz="1600"/>
              <a:t>Time Series Analysis allows hosts to change the prices by learning from data from past months to maximise their profit. </a:t>
            </a:r>
            <a:endParaRPr sz="1600"/>
          </a:p>
          <a:p>
            <a:pPr indent="-330200" lvl="0" marL="457200" rtl="0" algn="l">
              <a:spcBef>
                <a:spcPts val="0"/>
              </a:spcBef>
              <a:spcAft>
                <a:spcPts val="0"/>
              </a:spcAft>
              <a:buSzPts val="1600"/>
              <a:buChar char="●"/>
            </a:pPr>
            <a:r>
              <a:rPr lang="en" sz="1600"/>
              <a:t>Super-host classification helps hosts predict their chances of becoming one, thus allowing for higher revenue.  </a:t>
            </a:r>
            <a:endParaRPr sz="1800"/>
          </a:p>
          <a:p>
            <a:pPr indent="-342900" lvl="0" marL="457200" rtl="0" algn="l">
              <a:lnSpc>
                <a:spcPct val="100000"/>
              </a:lnSpc>
              <a:spcBef>
                <a:spcPts val="0"/>
              </a:spcBef>
              <a:spcAft>
                <a:spcPts val="0"/>
              </a:spcAft>
              <a:buClr>
                <a:schemeClr val="lt2"/>
              </a:buClr>
              <a:buSzPts val="1800"/>
              <a:buFont typeface="Assistant"/>
              <a:buChar char="●"/>
            </a:pPr>
            <a:r>
              <a:rPr b="1" lang="en" sz="1800">
                <a:solidFill>
                  <a:schemeClr val="lt2"/>
                </a:solidFill>
                <a:latin typeface="Assistant"/>
                <a:ea typeface="Assistant"/>
                <a:cs typeface="Assistant"/>
                <a:sym typeface="Assistant"/>
              </a:rPr>
              <a:t>All of these machine learning solutions ties back to our problem of helping hosts to maximise their revenue</a:t>
            </a:r>
            <a:endParaRPr sz="1600">
              <a:solidFill>
                <a:schemeClr val="lt2"/>
              </a:solidFill>
            </a:endParaRPr>
          </a:p>
        </p:txBody>
      </p:sp>
      <p:sp>
        <p:nvSpPr>
          <p:cNvPr id="524" name="Google Shape;524;p75"/>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Conclusion</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76"/>
          <p:cNvSpPr txBox="1"/>
          <p:nvPr>
            <p:ph idx="1" type="body"/>
          </p:nvPr>
        </p:nvSpPr>
        <p:spPr>
          <a:xfrm>
            <a:off x="491525" y="1322500"/>
            <a:ext cx="8160900" cy="3419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b="1" lang="en" sz="1800">
                <a:latin typeface="Assistant"/>
                <a:ea typeface="Assistant"/>
                <a:cs typeface="Assistant"/>
                <a:sym typeface="Assistant"/>
              </a:rPr>
              <a:t>Ting Qi</a:t>
            </a:r>
            <a:r>
              <a:rPr lang="en" sz="1800"/>
              <a:t>	- Debugging and did Machine Learning for Superhost</a:t>
            </a:r>
            <a:endParaRPr sz="1800"/>
          </a:p>
          <a:p>
            <a:pPr indent="0" lvl="0" marL="457200" rtl="0" algn="l">
              <a:lnSpc>
                <a:spcPct val="100000"/>
              </a:lnSpc>
              <a:spcBef>
                <a:spcPts val="1600"/>
              </a:spcBef>
              <a:spcAft>
                <a:spcPts val="0"/>
              </a:spcAft>
              <a:buNone/>
            </a:pPr>
            <a:r>
              <a:t/>
            </a:r>
            <a:endParaRPr sz="1800"/>
          </a:p>
          <a:p>
            <a:pPr indent="-342900" lvl="0" marL="457200" rtl="0" algn="l">
              <a:lnSpc>
                <a:spcPct val="100000"/>
              </a:lnSpc>
              <a:spcBef>
                <a:spcPts val="1600"/>
              </a:spcBef>
              <a:spcAft>
                <a:spcPts val="0"/>
              </a:spcAft>
              <a:buSzPts val="1800"/>
              <a:buChar char="●"/>
            </a:pPr>
            <a:r>
              <a:rPr b="1" lang="en" sz="1800">
                <a:latin typeface="Assistant"/>
                <a:ea typeface="Assistant"/>
                <a:cs typeface="Assistant"/>
                <a:sym typeface="Assistant"/>
              </a:rPr>
              <a:t>Jaryl</a:t>
            </a:r>
            <a:r>
              <a:rPr lang="en" sz="1800"/>
              <a:t>	- Encoding of amenities and Linear Regression</a:t>
            </a:r>
            <a:endParaRPr sz="1800"/>
          </a:p>
          <a:p>
            <a:pPr indent="0" lvl="0" marL="457200" rtl="0" algn="l">
              <a:lnSpc>
                <a:spcPct val="100000"/>
              </a:lnSpc>
              <a:spcBef>
                <a:spcPts val="1600"/>
              </a:spcBef>
              <a:spcAft>
                <a:spcPts val="0"/>
              </a:spcAft>
              <a:buNone/>
            </a:pPr>
            <a:r>
              <a:t/>
            </a:r>
            <a:endParaRPr sz="1800"/>
          </a:p>
          <a:p>
            <a:pPr indent="-342900" lvl="0" marL="457200" rtl="0" algn="l">
              <a:lnSpc>
                <a:spcPct val="100000"/>
              </a:lnSpc>
              <a:spcBef>
                <a:spcPts val="1600"/>
              </a:spcBef>
              <a:spcAft>
                <a:spcPts val="0"/>
              </a:spcAft>
              <a:buSzPts val="1800"/>
              <a:buChar char="●"/>
            </a:pPr>
            <a:r>
              <a:rPr b="1" lang="en" sz="1800">
                <a:latin typeface="Assistant"/>
                <a:ea typeface="Assistant"/>
                <a:cs typeface="Assistant"/>
                <a:sym typeface="Assistant"/>
              </a:rPr>
              <a:t>Chocka</a:t>
            </a:r>
            <a:r>
              <a:rPr lang="en" sz="1800"/>
              <a:t>	- Time series Analysis to forecast Airbnb Prices and debugging</a:t>
            </a:r>
            <a:endParaRPr sz="1800"/>
          </a:p>
          <a:p>
            <a:pPr indent="0" lvl="0" marL="457200" rtl="0" algn="l">
              <a:lnSpc>
                <a:spcPct val="100000"/>
              </a:lnSpc>
              <a:spcBef>
                <a:spcPts val="1600"/>
              </a:spcBef>
              <a:spcAft>
                <a:spcPts val="0"/>
              </a:spcAft>
              <a:buNone/>
            </a:pPr>
            <a:r>
              <a:t/>
            </a:r>
            <a:endParaRPr sz="1800"/>
          </a:p>
          <a:p>
            <a:pPr indent="-342900" lvl="0" marL="457200" rtl="0" algn="l">
              <a:lnSpc>
                <a:spcPct val="100000"/>
              </a:lnSpc>
              <a:spcBef>
                <a:spcPts val="1600"/>
              </a:spcBef>
              <a:spcAft>
                <a:spcPts val="0"/>
              </a:spcAft>
              <a:buSzPts val="1800"/>
              <a:buChar char="●"/>
            </a:pPr>
            <a:r>
              <a:rPr b="1" lang="en" sz="1800">
                <a:latin typeface="Assistant"/>
                <a:ea typeface="Assistant"/>
                <a:cs typeface="Assistant"/>
                <a:sym typeface="Assistant"/>
              </a:rPr>
              <a:t>Nazhura</a:t>
            </a:r>
            <a:r>
              <a:rPr lang="en" sz="1800"/>
              <a:t>	- Additional regressions, neural network and Superhost prediction</a:t>
            </a:r>
            <a:endParaRPr sz="1800"/>
          </a:p>
        </p:txBody>
      </p:sp>
      <p:sp>
        <p:nvSpPr>
          <p:cNvPr id="530" name="Google Shape;530;p76"/>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		</a:t>
            </a:r>
            <a:r>
              <a:rPr lang="en" sz="2400"/>
              <a:t>Credits</a:t>
            </a:r>
            <a:endParaRPr sz="2400"/>
          </a:p>
        </p:txBody>
      </p:sp>
      <p:sp>
        <p:nvSpPr>
          <p:cNvPr id="531" name="Google Shape;531;p76"/>
          <p:cNvSpPr txBox="1"/>
          <p:nvPr/>
        </p:nvSpPr>
        <p:spPr>
          <a:xfrm>
            <a:off x="-332075" y="3129900"/>
            <a:ext cx="40695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ssistant Light"/>
              <a:ea typeface="Assistant Light"/>
              <a:cs typeface="Assistant Light"/>
              <a:sym typeface="Assistant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77"/>
          <p:cNvSpPr txBox="1"/>
          <p:nvPr>
            <p:ph idx="1" type="body"/>
          </p:nvPr>
        </p:nvSpPr>
        <p:spPr>
          <a:xfrm>
            <a:off x="1514850" y="2101950"/>
            <a:ext cx="6114300" cy="1476000"/>
          </a:xfrm>
          <a:prstGeom prst="rect">
            <a:avLst/>
          </a:prstGeom>
        </p:spPr>
        <p:txBody>
          <a:bodyPr anchorCtr="0" anchor="ctr" bIns="91425" lIns="91425" spcFirstLastPara="1" rIns="91425" wrap="square" tIns="91425">
            <a:noAutofit/>
          </a:bodyPr>
          <a:lstStyle/>
          <a:p>
            <a:pPr indent="0" lvl="0" marL="0" rtl="0" algn="l">
              <a:spcBef>
                <a:spcPts val="300"/>
              </a:spcBef>
              <a:spcAft>
                <a:spcPts val="0"/>
              </a:spcAft>
              <a:buNone/>
            </a:pPr>
            <a:r>
              <a:rPr lang="en" sz="9600"/>
              <a:t>THANK YOU</a:t>
            </a:r>
            <a:endParaRPr sz="96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4"/>
          <p:cNvSpPr txBox="1"/>
          <p:nvPr>
            <p:ph type="ctrTitle"/>
          </p:nvPr>
        </p:nvSpPr>
        <p:spPr>
          <a:xfrm>
            <a:off x="3081000" y="704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SEATTLE AIRBNB OPEN DATA</a:t>
            </a:r>
            <a:endParaRPr sz="2400">
              <a:solidFill>
                <a:schemeClr val="lt1"/>
              </a:solidFill>
            </a:endParaRPr>
          </a:p>
        </p:txBody>
      </p:sp>
      <p:sp>
        <p:nvSpPr>
          <p:cNvPr id="210" name="Google Shape;210;p34"/>
          <p:cNvSpPr txBox="1"/>
          <p:nvPr>
            <p:ph idx="1" type="body"/>
          </p:nvPr>
        </p:nvSpPr>
        <p:spPr>
          <a:xfrm>
            <a:off x="1300350" y="1372600"/>
            <a:ext cx="6543300" cy="3472500"/>
          </a:xfrm>
          <a:prstGeom prst="rect">
            <a:avLst/>
          </a:prstGeom>
        </p:spPr>
        <p:txBody>
          <a:bodyPr anchorCtr="0" anchor="t" bIns="91425" lIns="91425" spcFirstLastPara="1" rIns="91425" wrap="square" tIns="91425">
            <a:noAutofit/>
          </a:bodyPr>
          <a:lstStyle/>
          <a:p>
            <a:pPr indent="-241300" lvl="0" marL="241300" rtl="0" algn="l">
              <a:spcBef>
                <a:spcPts val="300"/>
              </a:spcBef>
              <a:spcAft>
                <a:spcPts val="0"/>
              </a:spcAft>
              <a:buClr>
                <a:schemeClr val="dk1"/>
              </a:buClr>
              <a:buSzPts val="1800"/>
              <a:buFont typeface="Assistant Light"/>
              <a:buChar char="⬣"/>
            </a:pPr>
            <a:r>
              <a:rPr lang="en" sz="1800">
                <a:solidFill>
                  <a:schemeClr val="dk1"/>
                </a:solidFill>
              </a:rPr>
              <a:t>Since 2008, guests and hosts have used Airbnb to travel in a more unique, personalized way</a:t>
            </a:r>
            <a:endParaRPr sz="1800">
              <a:solidFill>
                <a:schemeClr val="dk1"/>
              </a:solidFill>
            </a:endParaRPr>
          </a:p>
          <a:p>
            <a:pPr indent="-241300" lvl="0" marL="241300" rtl="0" algn="l">
              <a:spcBef>
                <a:spcPts val="300"/>
              </a:spcBef>
              <a:spcAft>
                <a:spcPts val="0"/>
              </a:spcAft>
              <a:buClr>
                <a:schemeClr val="dk1"/>
              </a:buClr>
              <a:buSzPts val="1800"/>
              <a:buFont typeface="Assistant Light"/>
              <a:buChar char="⬣"/>
            </a:pPr>
            <a:r>
              <a:rPr lang="en" sz="1800">
                <a:solidFill>
                  <a:schemeClr val="dk1"/>
                </a:solidFill>
              </a:rPr>
              <a:t>This dataset describes the listing activity of homestays in Seattle, WA</a:t>
            </a:r>
            <a:endParaRPr sz="1800">
              <a:solidFill>
                <a:schemeClr val="dk1"/>
              </a:solidFill>
            </a:endParaRPr>
          </a:p>
          <a:p>
            <a:pPr indent="-241300" lvl="0" marL="241300" rtl="0" algn="l">
              <a:spcBef>
                <a:spcPts val="300"/>
              </a:spcBef>
              <a:spcAft>
                <a:spcPts val="0"/>
              </a:spcAft>
              <a:buClr>
                <a:schemeClr val="dk1"/>
              </a:buClr>
              <a:buSzPts val="1800"/>
              <a:buFont typeface="Assistant Light"/>
              <a:buChar char="⬣"/>
            </a:pPr>
            <a:r>
              <a:rPr lang="en" sz="1800">
                <a:solidFill>
                  <a:schemeClr val="dk1"/>
                </a:solidFill>
              </a:rPr>
              <a:t>The following Airbnb activity is included in this Seattle dataset:</a:t>
            </a:r>
            <a:endParaRPr sz="1800">
              <a:solidFill>
                <a:schemeClr val="dk1"/>
              </a:solidFill>
            </a:endParaRPr>
          </a:p>
          <a:p>
            <a:pPr indent="-241300" lvl="1" marL="482600" rtl="0" algn="l">
              <a:spcBef>
                <a:spcPts val="300"/>
              </a:spcBef>
              <a:spcAft>
                <a:spcPts val="0"/>
              </a:spcAft>
              <a:buClr>
                <a:schemeClr val="dk1"/>
              </a:buClr>
              <a:buSzPts val="1800"/>
              <a:buFont typeface="Nunito Light"/>
              <a:buChar char="◂"/>
            </a:pPr>
            <a:r>
              <a:rPr lang="en" sz="1800">
                <a:solidFill>
                  <a:schemeClr val="dk1"/>
                </a:solidFill>
              </a:rPr>
              <a:t>Listings, including full descriptions and average review score</a:t>
            </a:r>
            <a:endParaRPr sz="1800">
              <a:solidFill>
                <a:schemeClr val="dk1"/>
              </a:solidFill>
            </a:endParaRPr>
          </a:p>
          <a:p>
            <a:pPr indent="-241300" lvl="1" marL="482600" rtl="0" algn="l">
              <a:spcBef>
                <a:spcPts val="300"/>
              </a:spcBef>
              <a:spcAft>
                <a:spcPts val="0"/>
              </a:spcAft>
              <a:buClr>
                <a:schemeClr val="dk1"/>
              </a:buClr>
              <a:buSzPts val="1800"/>
              <a:buFont typeface="Nunito Light"/>
              <a:buChar char="◂"/>
            </a:pPr>
            <a:r>
              <a:rPr lang="en" sz="1800">
                <a:solidFill>
                  <a:schemeClr val="dk1"/>
                </a:solidFill>
              </a:rPr>
              <a:t>Reviews, including unique id for each reviewer and detailed comments</a:t>
            </a:r>
            <a:endParaRPr sz="1800">
              <a:solidFill>
                <a:schemeClr val="dk1"/>
              </a:solidFill>
            </a:endParaRPr>
          </a:p>
          <a:p>
            <a:pPr indent="-241300" lvl="1" marL="482600" rtl="0" algn="l">
              <a:spcBef>
                <a:spcPts val="300"/>
              </a:spcBef>
              <a:spcAft>
                <a:spcPts val="0"/>
              </a:spcAft>
              <a:buClr>
                <a:schemeClr val="dk1"/>
              </a:buClr>
              <a:buSzPts val="1800"/>
              <a:buFont typeface="Nunito Light"/>
              <a:buChar char="◂"/>
            </a:pPr>
            <a:r>
              <a:rPr lang="en" sz="1800">
                <a:solidFill>
                  <a:schemeClr val="dk1"/>
                </a:solidFill>
              </a:rPr>
              <a:t>Calendar, including listing id and the price and availability for that day</a:t>
            </a:r>
            <a:endParaRPr sz="1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5"/>
          <p:cNvSpPr txBox="1"/>
          <p:nvPr>
            <p:ph type="ctrTitle"/>
          </p:nvPr>
        </p:nvSpPr>
        <p:spPr>
          <a:xfrm flipH="1">
            <a:off x="1889225" y="3056110"/>
            <a:ext cx="32814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highlight>
                  <a:schemeClr val="lt2"/>
                </a:highlight>
              </a:rPr>
              <a:t>Helping hosts maximise revenue by using machine learning solutions</a:t>
            </a:r>
            <a:endParaRPr/>
          </a:p>
        </p:txBody>
      </p:sp>
      <p:sp>
        <p:nvSpPr>
          <p:cNvPr id="216" name="Google Shape;216;p35"/>
          <p:cNvSpPr txBox="1"/>
          <p:nvPr>
            <p:ph idx="2" type="title"/>
          </p:nvPr>
        </p:nvSpPr>
        <p:spPr>
          <a:xfrm flipH="1">
            <a:off x="1889125" y="1321025"/>
            <a:ext cx="54000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BUSINESS PROBLEM: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36"/>
          <p:cNvSpPr txBox="1"/>
          <p:nvPr>
            <p:ph type="ctrTitle"/>
          </p:nvPr>
        </p:nvSpPr>
        <p:spPr>
          <a:xfrm>
            <a:off x="4071791" y="2440310"/>
            <a:ext cx="3281400" cy="80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EXPLORATORY</a:t>
            </a:r>
            <a:r>
              <a:rPr lang="en"/>
              <a:t> DATA</a:t>
            </a:r>
            <a:endParaRPr/>
          </a:p>
          <a:p>
            <a:pPr indent="0" lvl="0" marL="0" rtl="0" algn="r">
              <a:spcBef>
                <a:spcPts val="0"/>
              </a:spcBef>
              <a:spcAft>
                <a:spcPts val="0"/>
              </a:spcAft>
              <a:buNone/>
            </a:pPr>
            <a:r>
              <a:rPr lang="en"/>
              <a:t>ANALYSIS</a:t>
            </a:r>
            <a:endParaRPr/>
          </a:p>
        </p:txBody>
      </p:sp>
      <p:sp>
        <p:nvSpPr>
          <p:cNvPr id="222" name="Google Shape;222;p36"/>
          <p:cNvSpPr txBox="1"/>
          <p:nvPr>
            <p:ph idx="2" type="title"/>
          </p:nvPr>
        </p:nvSpPr>
        <p:spPr>
          <a:xfrm>
            <a:off x="4322366" y="1753435"/>
            <a:ext cx="2979300" cy="75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7"/>
          <p:cNvSpPr txBox="1"/>
          <p:nvPr>
            <p:ph type="ctrTitle"/>
          </p:nvPr>
        </p:nvSpPr>
        <p:spPr>
          <a:xfrm>
            <a:off x="1947900" y="0"/>
            <a:ext cx="52482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EXPLORATORY DATA ANALYSIS - </a:t>
            </a:r>
            <a:r>
              <a:rPr lang="en" sz="2400"/>
              <a:t>OUR ASSUMPTIONS</a:t>
            </a:r>
            <a:endParaRPr sz="2400">
              <a:solidFill>
                <a:schemeClr val="lt1"/>
              </a:solidFill>
            </a:endParaRPr>
          </a:p>
        </p:txBody>
      </p:sp>
      <p:pic>
        <p:nvPicPr>
          <p:cNvPr id="228" name="Google Shape;228;p37"/>
          <p:cNvPicPr preferRelativeResize="0"/>
          <p:nvPr/>
        </p:nvPicPr>
        <p:blipFill>
          <a:blip r:embed="rId3">
            <a:alphaModFix/>
          </a:blip>
          <a:stretch>
            <a:fillRect/>
          </a:stretch>
        </p:blipFill>
        <p:spPr>
          <a:xfrm>
            <a:off x="217350" y="1340700"/>
            <a:ext cx="2724225" cy="3515899"/>
          </a:xfrm>
          <a:prstGeom prst="rect">
            <a:avLst/>
          </a:prstGeom>
          <a:noFill/>
          <a:ln>
            <a:noFill/>
          </a:ln>
        </p:spPr>
      </p:pic>
      <p:sp>
        <p:nvSpPr>
          <p:cNvPr id="229" name="Google Shape;229;p37"/>
          <p:cNvSpPr txBox="1"/>
          <p:nvPr>
            <p:ph idx="1" type="body"/>
          </p:nvPr>
        </p:nvSpPr>
        <p:spPr>
          <a:xfrm>
            <a:off x="3148775" y="1340700"/>
            <a:ext cx="5809500" cy="3147300"/>
          </a:xfrm>
          <a:prstGeom prst="rect">
            <a:avLst/>
          </a:prstGeom>
        </p:spPr>
        <p:txBody>
          <a:bodyPr anchorCtr="0" anchor="t" bIns="91425" lIns="91425" spcFirstLastPara="1" rIns="91425" wrap="square" tIns="91425">
            <a:noAutofit/>
          </a:bodyPr>
          <a:lstStyle/>
          <a:p>
            <a:pPr indent="-241300" lvl="0" marL="241300" rtl="0" algn="l">
              <a:spcBef>
                <a:spcPts val="300"/>
              </a:spcBef>
              <a:spcAft>
                <a:spcPts val="0"/>
              </a:spcAft>
              <a:buClr>
                <a:schemeClr val="dk1"/>
              </a:buClr>
              <a:buSzPts val="1800"/>
              <a:buFont typeface="Assistant"/>
              <a:buAutoNum type="arabicPeriod"/>
            </a:pPr>
            <a:r>
              <a:rPr lang="en" sz="1800">
                <a:solidFill>
                  <a:schemeClr val="dk1"/>
                </a:solidFill>
              </a:rPr>
              <a:t>Number of reviews and location could not be used for the regression</a:t>
            </a:r>
            <a:endParaRPr sz="1800">
              <a:solidFill>
                <a:schemeClr val="dk1"/>
              </a:solidFill>
            </a:endParaRPr>
          </a:p>
          <a:p>
            <a:pPr indent="-241300" lvl="1" marL="482600" rtl="0" algn="l">
              <a:spcBef>
                <a:spcPts val="300"/>
              </a:spcBef>
              <a:spcAft>
                <a:spcPts val="0"/>
              </a:spcAft>
              <a:buClr>
                <a:schemeClr val="dk1"/>
              </a:buClr>
              <a:buSzPts val="1800"/>
              <a:buFont typeface="Nunito Light"/>
              <a:buAutoNum type="alphaLcPeriod"/>
            </a:pPr>
            <a:r>
              <a:rPr lang="en" sz="1800">
                <a:solidFill>
                  <a:schemeClr val="dk1"/>
                </a:solidFill>
              </a:rPr>
              <a:t>Review had very little correlation with price</a:t>
            </a:r>
            <a:endParaRPr sz="1800">
              <a:solidFill>
                <a:schemeClr val="dk1"/>
              </a:solidFill>
            </a:endParaRPr>
          </a:p>
          <a:p>
            <a:pPr indent="-241300" lvl="1" marL="482600" rtl="0" algn="l">
              <a:spcBef>
                <a:spcPts val="300"/>
              </a:spcBef>
              <a:spcAft>
                <a:spcPts val="0"/>
              </a:spcAft>
              <a:buClr>
                <a:schemeClr val="dk1"/>
              </a:buClr>
              <a:buSzPts val="1800"/>
              <a:buFont typeface="Nunito Light"/>
              <a:buAutoNum type="alphaLcPeriod"/>
            </a:pPr>
            <a:r>
              <a:rPr lang="en" sz="1800">
                <a:solidFill>
                  <a:schemeClr val="dk1"/>
                </a:solidFill>
              </a:rPr>
              <a:t>Location uses latitude longitude- not usable</a:t>
            </a:r>
            <a:endParaRPr sz="1800">
              <a:solidFill>
                <a:schemeClr val="dk1"/>
              </a:solidFill>
            </a:endParaRPr>
          </a:p>
          <a:p>
            <a:pPr indent="-241300" lvl="0" marL="241300" rtl="0" algn="l">
              <a:spcBef>
                <a:spcPts val="300"/>
              </a:spcBef>
              <a:spcAft>
                <a:spcPts val="0"/>
              </a:spcAft>
              <a:buClr>
                <a:schemeClr val="dk1"/>
              </a:buClr>
              <a:buSzPts val="1800"/>
              <a:buFont typeface="Nunito"/>
              <a:buAutoNum type="arabicPeriod"/>
            </a:pPr>
            <a:r>
              <a:rPr lang="en" sz="1800">
                <a:solidFill>
                  <a:schemeClr val="dk1"/>
                </a:solidFill>
              </a:rPr>
              <a:t>Superhost</a:t>
            </a:r>
            <a:endParaRPr sz="1800">
              <a:solidFill>
                <a:schemeClr val="dk1"/>
              </a:solidFill>
            </a:endParaRPr>
          </a:p>
          <a:p>
            <a:pPr indent="-241300" lvl="1" marL="482600" rtl="0" algn="l">
              <a:spcBef>
                <a:spcPts val="300"/>
              </a:spcBef>
              <a:spcAft>
                <a:spcPts val="0"/>
              </a:spcAft>
              <a:buClr>
                <a:schemeClr val="dk1"/>
              </a:buClr>
              <a:buSzPts val="1800"/>
              <a:buFont typeface="Nunito Light"/>
              <a:buAutoNum type="alphaLcPeriod"/>
            </a:pPr>
            <a:r>
              <a:rPr lang="en" sz="1800">
                <a:solidFill>
                  <a:schemeClr val="dk1"/>
                </a:solidFill>
              </a:rPr>
              <a:t>‘T’, ‘F’ variables </a:t>
            </a:r>
            <a:endParaRPr sz="1800">
              <a:solidFill>
                <a:schemeClr val="dk1"/>
              </a:solidFill>
            </a:endParaRPr>
          </a:p>
          <a:p>
            <a:pPr indent="-241300" lvl="1" marL="482600" rtl="0" algn="l">
              <a:spcBef>
                <a:spcPts val="300"/>
              </a:spcBef>
              <a:spcAft>
                <a:spcPts val="0"/>
              </a:spcAft>
              <a:buClr>
                <a:schemeClr val="dk1"/>
              </a:buClr>
              <a:buSzPts val="1800"/>
              <a:buFont typeface="Nunito Light"/>
              <a:buAutoNum type="alphaLcPeriod"/>
            </a:pPr>
            <a:r>
              <a:rPr lang="en" sz="1800">
                <a:solidFill>
                  <a:schemeClr val="dk1"/>
                </a:solidFill>
              </a:rPr>
              <a:t>Could not be used in Regression - did Classification instead</a:t>
            </a:r>
            <a:endParaRPr sz="1800">
              <a:solidFill>
                <a:schemeClr val="dk1"/>
              </a:solidFill>
            </a:endParaRPr>
          </a:p>
          <a:p>
            <a:pPr indent="-241300" lvl="0" marL="241300" rtl="0" algn="l">
              <a:spcBef>
                <a:spcPts val="300"/>
              </a:spcBef>
              <a:spcAft>
                <a:spcPts val="0"/>
              </a:spcAft>
              <a:buClr>
                <a:schemeClr val="dk1"/>
              </a:buClr>
              <a:buSzPts val="1800"/>
              <a:buFont typeface="Nunito"/>
              <a:buAutoNum type="arabicPeriod"/>
            </a:pPr>
            <a:r>
              <a:rPr lang="en" sz="1800">
                <a:solidFill>
                  <a:schemeClr val="dk1"/>
                </a:solidFill>
              </a:rPr>
              <a:t>Time Series</a:t>
            </a:r>
            <a:endParaRPr sz="1800">
              <a:solidFill>
                <a:schemeClr val="dk1"/>
              </a:solidFill>
            </a:endParaRPr>
          </a:p>
          <a:p>
            <a:pPr indent="-241300" lvl="1" marL="482600" rtl="0" algn="l">
              <a:spcBef>
                <a:spcPts val="300"/>
              </a:spcBef>
              <a:spcAft>
                <a:spcPts val="0"/>
              </a:spcAft>
              <a:buClr>
                <a:schemeClr val="dk1"/>
              </a:buClr>
              <a:buSzPts val="1800"/>
              <a:buFont typeface="Nunito Light"/>
              <a:buAutoNum type="alphaLcPeriod"/>
            </a:pPr>
            <a:r>
              <a:rPr lang="en" sz="1800">
                <a:solidFill>
                  <a:schemeClr val="dk1"/>
                </a:solidFill>
              </a:rPr>
              <a:t>Using past data to predict future prices of Airbnb unit</a:t>
            </a:r>
            <a:endParaRPr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8"/>
          <p:cNvSpPr txBox="1"/>
          <p:nvPr>
            <p:ph type="ctrTitle"/>
          </p:nvPr>
        </p:nvSpPr>
        <p:spPr>
          <a:xfrm>
            <a:off x="2018100" y="181175"/>
            <a:ext cx="5107800" cy="60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EXPLORATORY DATA ANALYSIS</a:t>
            </a:r>
            <a:endParaRPr/>
          </a:p>
        </p:txBody>
      </p:sp>
      <p:pic>
        <p:nvPicPr>
          <p:cNvPr id="235" name="Google Shape;235;p38"/>
          <p:cNvPicPr preferRelativeResize="0"/>
          <p:nvPr/>
        </p:nvPicPr>
        <p:blipFill>
          <a:blip r:embed="rId3">
            <a:alphaModFix/>
          </a:blip>
          <a:stretch>
            <a:fillRect/>
          </a:stretch>
        </p:blipFill>
        <p:spPr>
          <a:xfrm>
            <a:off x="162575" y="1140275"/>
            <a:ext cx="2951782" cy="3533700"/>
          </a:xfrm>
          <a:prstGeom prst="rect">
            <a:avLst/>
          </a:prstGeom>
          <a:noFill/>
          <a:ln>
            <a:noFill/>
          </a:ln>
        </p:spPr>
      </p:pic>
      <p:pic>
        <p:nvPicPr>
          <p:cNvPr id="236" name="Google Shape;236;p38"/>
          <p:cNvPicPr preferRelativeResize="0"/>
          <p:nvPr/>
        </p:nvPicPr>
        <p:blipFill>
          <a:blip r:embed="rId4">
            <a:alphaModFix/>
          </a:blip>
          <a:stretch>
            <a:fillRect/>
          </a:stretch>
        </p:blipFill>
        <p:spPr>
          <a:xfrm>
            <a:off x="3177155" y="1140275"/>
            <a:ext cx="3086720" cy="2968646"/>
          </a:xfrm>
          <a:prstGeom prst="rect">
            <a:avLst/>
          </a:prstGeom>
          <a:noFill/>
          <a:ln>
            <a:noFill/>
          </a:ln>
        </p:spPr>
      </p:pic>
      <p:pic>
        <p:nvPicPr>
          <p:cNvPr id="237" name="Google Shape;237;p38"/>
          <p:cNvPicPr preferRelativeResize="0"/>
          <p:nvPr/>
        </p:nvPicPr>
        <p:blipFill>
          <a:blip r:embed="rId5">
            <a:alphaModFix/>
          </a:blip>
          <a:stretch>
            <a:fillRect/>
          </a:stretch>
        </p:blipFill>
        <p:spPr>
          <a:xfrm>
            <a:off x="6326675" y="1186250"/>
            <a:ext cx="2575324" cy="321915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